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7BBF5352_B1DCBF2A.xml" ContentType="application/vnd.ms-powerpoint.comments+xml"/>
  <Override PartName="/ppt/comments/modernComment_7BBF5361_115143E3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9"/>
  </p:notesMasterIdLst>
  <p:handoutMasterIdLst>
    <p:handoutMasterId r:id="rId30"/>
  </p:handoutMasterIdLst>
  <p:sldIdLst>
    <p:sldId id="2076136272" r:id="rId6"/>
    <p:sldId id="2076136274" r:id="rId7"/>
    <p:sldId id="2076136245" r:id="rId8"/>
    <p:sldId id="2076136289" r:id="rId9"/>
    <p:sldId id="286" r:id="rId10"/>
    <p:sldId id="2076136308" r:id="rId11"/>
    <p:sldId id="2076136309" r:id="rId12"/>
    <p:sldId id="2076136304" r:id="rId13"/>
    <p:sldId id="2076136305" r:id="rId14"/>
    <p:sldId id="2076136302" r:id="rId15"/>
    <p:sldId id="267" r:id="rId16"/>
    <p:sldId id="288" r:id="rId17"/>
    <p:sldId id="268" r:id="rId18"/>
    <p:sldId id="2076136310" r:id="rId19"/>
    <p:sldId id="2076136306" r:id="rId20"/>
    <p:sldId id="2076136290" r:id="rId21"/>
    <p:sldId id="2076136307" r:id="rId22"/>
    <p:sldId id="273" r:id="rId23"/>
    <p:sldId id="271" r:id="rId24"/>
    <p:sldId id="287" r:id="rId25"/>
    <p:sldId id="2076136292" r:id="rId26"/>
    <p:sldId id="2076136279" r:id="rId27"/>
    <p:sldId id="2076136301" r:id="rId28"/>
  </p:sldIdLst>
  <p:sldSz cx="14630400" cy="82296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Poppins" pitchFamily="2" charset="77"/>
      <p:regular r:id="rId41"/>
      <p:bold r:id="rId42"/>
      <p:italic r:id="rId43"/>
      <p:boldItalic r:id="rId44"/>
    </p:embeddedFont>
    <p:embeddedFont>
      <p:font typeface="Poppins Light" panose="020B0604020202020204" pitchFamily="34" charset="0"/>
      <p:regular r:id="rId45"/>
      <p: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Segoe UI Semibold" panose="020F0502020204030204" pitchFamily="34" charset="0"/>
      <p:regular r:id="rId51"/>
      <p:bold r:id="rId52"/>
      <p:italic r:id="rId53"/>
      <p:boldItalic r:id="rId54"/>
    </p:embeddedFont>
    <p:embeddedFont>
      <p:font typeface="Segoe UI Semibold (Headings)" panose="020B0702040204020203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245"/>
            <p14:sldId id="2076136289"/>
            <p14:sldId id="286"/>
            <p14:sldId id="2076136308"/>
            <p14:sldId id="2076136309"/>
            <p14:sldId id="2076136304"/>
            <p14:sldId id="2076136305"/>
            <p14:sldId id="2076136302"/>
            <p14:sldId id="267"/>
            <p14:sldId id="288"/>
            <p14:sldId id="268"/>
            <p14:sldId id="2076136310"/>
            <p14:sldId id="2076136306"/>
            <p14:sldId id="2076136290"/>
            <p14:sldId id="2076136307"/>
            <p14:sldId id="273"/>
            <p14:sldId id="271"/>
            <p14:sldId id="287"/>
            <p14:sldId id="2076136292"/>
            <p14:sldId id="2076136279"/>
            <p14:sldId id="2076136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6DDC25-FC83-2282-1A06-237DA7EC49CC}" name="Hanuma Pedaprolu" initials="HP" userId="S::hanuma_pedaprolu@epam.com::1395175e-b114-476b-8465-4b45fd6f6cc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9A4"/>
    <a:srgbClr val="054B16"/>
    <a:srgbClr val="53EFFF"/>
    <a:srgbClr val="9BF00B"/>
    <a:srgbClr val="A3F6FF"/>
    <a:srgbClr val="012F91"/>
    <a:srgbClr val="08023F"/>
    <a:srgbClr val="FFFFFF"/>
    <a:srgbClr val="53EDFF"/>
    <a:srgbClr val="50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 autoAdjust="0"/>
    <p:restoredTop sz="90748" autoAdjust="0"/>
  </p:normalViewPr>
  <p:slideViewPr>
    <p:cSldViewPr snapToGrid="0" snapToObjects="1">
      <p:cViewPr varScale="1">
        <p:scale>
          <a:sx n="96" d="100"/>
          <a:sy n="96" d="100"/>
        </p:scale>
        <p:origin x="224" y="1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3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omments/modernComment_7BBF5352_B1DCBF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0D8890-64C3-1F47-9E26-963E2AD0EDF4}" authorId="{5F6DDC25-FC83-2282-1A06-237DA7EC49CC}" created="2022-10-18T08:33:37.407">
    <pc:sldMkLst xmlns:pc="http://schemas.microsoft.com/office/powerpoint/2013/main/command">
      <pc:docMk/>
      <pc:sldMk cId="2984034090" sldId="2076136274"/>
    </pc:sldMkLst>
    <p188:txBody>
      <a:bodyPr/>
      <a:lstStyle/>
      <a:p>
        <a:r>
          <a:rPr lang="en-US"/>
          <a:t>Add EPAM Logo
</a:t>
        </a:r>
      </a:p>
    </p188:txBody>
  </p188:cm>
</p188:cmLst>
</file>

<file path=ppt/comments/modernComment_7BBF5361_115143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FA50BF-5B5B-4847-9F08-D08CD15CBFFD}" authorId="{5F6DDC25-FC83-2282-1A06-237DA7EC49CC}" created="2022-10-18T08:40:56.3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0538467" sldId="2076136289"/>
      <ac:graphicFrameMk id="2" creationId="{8FE2C391-CA44-2978-BE96-737EFC35A601}"/>
    </ac:deMkLst>
    <p188:txBody>
      <a:bodyPr/>
      <a:lstStyle/>
      <a:p>
        <a:r>
          <a:rPr lang="en-US"/>
          <a:t>Prebuilt models
Azure ID card - Train Model
Learnings - Key Considerations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2B04ED-F1B6-1240-B903-5BCF732D9209}" type="doc">
      <dgm:prSet loTypeId="urn:microsoft.com/office/officeart/2008/layout/IncreasingCircleProcess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2CBDF12B-6DD9-8F4F-847F-0070F7E63888}">
      <dgm:prSet phldrT="[Text]" custT="1"/>
      <dgm:spPr/>
      <dgm:t>
        <a:bodyPr/>
        <a:lstStyle/>
        <a:p>
          <a:r>
            <a:rPr lang="en-GB" sz="1800" dirty="0">
              <a:solidFill>
                <a:schemeClr val="accent3"/>
              </a:solidFill>
            </a:rPr>
            <a:t>Prebuilt Models</a:t>
          </a:r>
        </a:p>
      </dgm:t>
    </dgm:pt>
    <dgm:pt modelId="{07C67750-CFC9-6048-956F-F3DD621CA33F}" type="parTrans" cxnId="{012EE3B8-0A13-5947-A2F4-14F7A8A2369E}">
      <dgm:prSet/>
      <dgm:spPr/>
      <dgm:t>
        <a:bodyPr/>
        <a:lstStyle/>
        <a:p>
          <a:endParaRPr lang="en-GB" sz="1800"/>
        </a:p>
      </dgm:t>
    </dgm:pt>
    <dgm:pt modelId="{B388C1FB-2139-394D-BD7B-18E2E090574B}" type="sibTrans" cxnId="{012EE3B8-0A13-5947-A2F4-14F7A8A2369E}">
      <dgm:prSet/>
      <dgm:spPr/>
      <dgm:t>
        <a:bodyPr/>
        <a:lstStyle/>
        <a:p>
          <a:endParaRPr lang="en-GB" sz="1800"/>
        </a:p>
      </dgm:t>
    </dgm:pt>
    <dgm:pt modelId="{A2B78998-E1CE-ED4E-8350-3CE30DCCB2D9}">
      <dgm:prSet phldrT="[Text]" custT="1"/>
      <dgm:spPr/>
      <dgm:t>
        <a:bodyPr/>
        <a:lstStyle/>
        <a:p>
          <a:r>
            <a:rPr lang="en-GB" sz="1800" dirty="0"/>
            <a:t>Use of identity document model</a:t>
          </a:r>
        </a:p>
      </dgm:t>
    </dgm:pt>
    <dgm:pt modelId="{40C24E7A-AB1F-A94A-BBA4-CB108E9296A5}" type="parTrans" cxnId="{CBFE9C77-463D-7247-A9A7-25E667CE731A}">
      <dgm:prSet/>
      <dgm:spPr/>
      <dgm:t>
        <a:bodyPr/>
        <a:lstStyle/>
        <a:p>
          <a:endParaRPr lang="en-GB" sz="1800"/>
        </a:p>
      </dgm:t>
    </dgm:pt>
    <dgm:pt modelId="{682C6F59-67D1-414B-B710-E24B521299BE}" type="sibTrans" cxnId="{CBFE9C77-463D-7247-A9A7-25E667CE731A}">
      <dgm:prSet/>
      <dgm:spPr/>
      <dgm:t>
        <a:bodyPr/>
        <a:lstStyle/>
        <a:p>
          <a:endParaRPr lang="en-GB" sz="1800"/>
        </a:p>
      </dgm:t>
    </dgm:pt>
    <dgm:pt modelId="{BDD2D0F3-49B6-8A41-94EC-5AB119F3CDF8}">
      <dgm:prSet phldrT="[Text]" custT="1"/>
      <dgm:spPr/>
      <dgm:t>
        <a:bodyPr/>
        <a:lstStyle/>
        <a:p>
          <a:r>
            <a:rPr lang="en-GB" sz="1800" dirty="0">
              <a:solidFill>
                <a:schemeClr val="accent3"/>
              </a:solidFill>
            </a:rPr>
            <a:t>Custom Model</a:t>
          </a:r>
        </a:p>
      </dgm:t>
    </dgm:pt>
    <dgm:pt modelId="{438F0D20-8A69-544A-BC5D-10C2445E2550}" type="parTrans" cxnId="{FB67DEFC-8BF2-BC4E-88D9-0082F5ECB090}">
      <dgm:prSet/>
      <dgm:spPr/>
      <dgm:t>
        <a:bodyPr/>
        <a:lstStyle/>
        <a:p>
          <a:endParaRPr lang="en-GB" sz="1800"/>
        </a:p>
      </dgm:t>
    </dgm:pt>
    <dgm:pt modelId="{546C5DCF-28D2-F94F-BBDB-81985BAF7E8F}" type="sibTrans" cxnId="{FB67DEFC-8BF2-BC4E-88D9-0082F5ECB090}">
      <dgm:prSet/>
      <dgm:spPr/>
      <dgm:t>
        <a:bodyPr/>
        <a:lstStyle/>
        <a:p>
          <a:endParaRPr lang="en-GB" sz="1800"/>
        </a:p>
      </dgm:t>
    </dgm:pt>
    <dgm:pt modelId="{2893ECAE-D32F-3944-B9B5-4CD7CB2FF1AA}">
      <dgm:prSet phldrT="[Text]" custT="1"/>
      <dgm:spPr/>
      <dgm:t>
        <a:bodyPr/>
        <a:lstStyle/>
        <a:p>
          <a:r>
            <a:rPr lang="en-GB" sz="1800" dirty="0"/>
            <a:t>Training &amp; Evaluation</a:t>
          </a:r>
        </a:p>
      </dgm:t>
    </dgm:pt>
    <dgm:pt modelId="{6A51D052-1E17-3247-9A8B-BCA01130B7F5}" type="parTrans" cxnId="{FEEC0A33-2600-F14E-86C3-625428CAD31D}">
      <dgm:prSet/>
      <dgm:spPr/>
      <dgm:t>
        <a:bodyPr/>
        <a:lstStyle/>
        <a:p>
          <a:endParaRPr lang="en-GB" sz="1800"/>
        </a:p>
      </dgm:t>
    </dgm:pt>
    <dgm:pt modelId="{B091B704-EB09-7140-B159-56F61F763344}" type="sibTrans" cxnId="{FEEC0A33-2600-F14E-86C3-625428CAD31D}">
      <dgm:prSet/>
      <dgm:spPr/>
      <dgm:t>
        <a:bodyPr/>
        <a:lstStyle/>
        <a:p>
          <a:endParaRPr lang="en-GB" sz="1800"/>
        </a:p>
      </dgm:t>
    </dgm:pt>
    <dgm:pt modelId="{1FFAFF74-EB6F-F144-B19C-34D7F6588977}">
      <dgm:prSet phldrT="[Text]" custT="1"/>
      <dgm:spPr/>
      <dgm:t>
        <a:bodyPr/>
        <a:lstStyle/>
        <a:p>
          <a:r>
            <a:rPr lang="en-GB" sz="1800" dirty="0">
              <a:solidFill>
                <a:schemeClr val="accent3"/>
              </a:solidFill>
            </a:rPr>
            <a:t>Key Considerations</a:t>
          </a:r>
        </a:p>
      </dgm:t>
    </dgm:pt>
    <dgm:pt modelId="{C5C485BD-1B78-CE47-8199-D094DE0FB3FF}" type="parTrans" cxnId="{F4F17E56-CE79-9F46-A1FD-65F165C526C1}">
      <dgm:prSet/>
      <dgm:spPr/>
      <dgm:t>
        <a:bodyPr/>
        <a:lstStyle/>
        <a:p>
          <a:endParaRPr lang="en-GB" sz="1800"/>
        </a:p>
      </dgm:t>
    </dgm:pt>
    <dgm:pt modelId="{0526EF5C-A18D-4043-9020-8B1B13B4D54A}" type="sibTrans" cxnId="{F4F17E56-CE79-9F46-A1FD-65F165C526C1}">
      <dgm:prSet/>
      <dgm:spPr/>
      <dgm:t>
        <a:bodyPr/>
        <a:lstStyle/>
        <a:p>
          <a:endParaRPr lang="en-GB" sz="1800"/>
        </a:p>
      </dgm:t>
    </dgm:pt>
    <dgm:pt modelId="{61949CF8-3CE0-1648-8C8F-7EAD520E1F7A}">
      <dgm:prSet phldrT="[Text]" custT="1"/>
      <dgm:spPr/>
      <dgm:t>
        <a:bodyPr/>
        <a:lstStyle/>
        <a:p>
          <a:r>
            <a:rPr lang="en-GB" sz="1800" dirty="0"/>
            <a:t>Possible architectural patterns</a:t>
          </a:r>
        </a:p>
      </dgm:t>
    </dgm:pt>
    <dgm:pt modelId="{55415FB0-4C70-C54B-BEED-767EE81F35B6}" type="parTrans" cxnId="{1E6182AE-9C16-9E4D-AB72-7112E50178BA}">
      <dgm:prSet/>
      <dgm:spPr/>
      <dgm:t>
        <a:bodyPr/>
        <a:lstStyle/>
        <a:p>
          <a:endParaRPr lang="en-GB" sz="1800"/>
        </a:p>
      </dgm:t>
    </dgm:pt>
    <dgm:pt modelId="{21AD847E-E694-8B40-9D54-D3407E9CB0C8}" type="sibTrans" cxnId="{1E6182AE-9C16-9E4D-AB72-7112E50178BA}">
      <dgm:prSet/>
      <dgm:spPr/>
      <dgm:t>
        <a:bodyPr/>
        <a:lstStyle/>
        <a:p>
          <a:endParaRPr lang="en-GB" sz="1800"/>
        </a:p>
      </dgm:t>
    </dgm:pt>
    <dgm:pt modelId="{2C68A06D-AC7F-344D-ABF5-4E751BB0796E}" type="pres">
      <dgm:prSet presAssocID="{CF2B04ED-F1B6-1240-B903-5BCF732D9209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100B4E38-13AB-6148-B290-AA3DED635E3A}" type="pres">
      <dgm:prSet presAssocID="{2CBDF12B-6DD9-8F4F-847F-0070F7E63888}" presName="composite" presStyleCnt="0"/>
      <dgm:spPr/>
    </dgm:pt>
    <dgm:pt modelId="{26B6A5D7-2448-234F-8298-85B937AFFB28}" type="pres">
      <dgm:prSet presAssocID="{2CBDF12B-6DD9-8F4F-847F-0070F7E63888}" presName="BackAccent" presStyleLbl="bgShp" presStyleIdx="0" presStyleCnt="3"/>
      <dgm:spPr/>
    </dgm:pt>
    <dgm:pt modelId="{33B3E6B1-53A2-584B-9985-C91EF7C5AB19}" type="pres">
      <dgm:prSet presAssocID="{2CBDF12B-6DD9-8F4F-847F-0070F7E63888}" presName="Accent" presStyleLbl="alignNode1" presStyleIdx="0" presStyleCnt="3"/>
      <dgm:spPr/>
    </dgm:pt>
    <dgm:pt modelId="{5D8CF4BA-8CE6-2342-B919-B66EDE3DEA94}" type="pres">
      <dgm:prSet presAssocID="{2CBDF12B-6DD9-8F4F-847F-0070F7E63888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9BB122A-484C-2C41-8136-40E450129236}" type="pres">
      <dgm:prSet presAssocID="{2CBDF12B-6DD9-8F4F-847F-0070F7E63888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5E7447A2-D62C-A845-A06F-E91AFF78A85E}" type="pres">
      <dgm:prSet presAssocID="{B388C1FB-2139-394D-BD7B-18E2E090574B}" presName="sibTrans" presStyleCnt="0"/>
      <dgm:spPr/>
    </dgm:pt>
    <dgm:pt modelId="{C5047A3E-C0D3-954F-9F5A-9DD0C2402D77}" type="pres">
      <dgm:prSet presAssocID="{BDD2D0F3-49B6-8A41-94EC-5AB119F3CDF8}" presName="composite" presStyleCnt="0"/>
      <dgm:spPr/>
    </dgm:pt>
    <dgm:pt modelId="{660FAA95-1CA3-EF4A-9DCE-6F73041262CC}" type="pres">
      <dgm:prSet presAssocID="{BDD2D0F3-49B6-8A41-94EC-5AB119F3CDF8}" presName="BackAccent" presStyleLbl="bgShp" presStyleIdx="1" presStyleCnt="3"/>
      <dgm:spPr/>
    </dgm:pt>
    <dgm:pt modelId="{0740DC4F-5BA6-C940-A8E6-488AE2879948}" type="pres">
      <dgm:prSet presAssocID="{BDD2D0F3-49B6-8A41-94EC-5AB119F3CDF8}" presName="Accent" presStyleLbl="alignNode1" presStyleIdx="1" presStyleCnt="3"/>
      <dgm:spPr/>
    </dgm:pt>
    <dgm:pt modelId="{FAF7D11A-4FCF-5F44-9880-06DA678F1541}" type="pres">
      <dgm:prSet presAssocID="{BDD2D0F3-49B6-8A41-94EC-5AB119F3CDF8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D1E84119-D6E5-CF41-8DED-60E65A266539}" type="pres">
      <dgm:prSet presAssocID="{BDD2D0F3-49B6-8A41-94EC-5AB119F3CDF8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AEF51674-EBB2-5C46-B41E-E2C0A752B0C2}" type="pres">
      <dgm:prSet presAssocID="{546C5DCF-28D2-F94F-BBDB-81985BAF7E8F}" presName="sibTrans" presStyleCnt="0"/>
      <dgm:spPr/>
    </dgm:pt>
    <dgm:pt modelId="{AB340D1C-F749-A643-93B5-B659A1F4FF9C}" type="pres">
      <dgm:prSet presAssocID="{1FFAFF74-EB6F-F144-B19C-34D7F6588977}" presName="composite" presStyleCnt="0"/>
      <dgm:spPr/>
    </dgm:pt>
    <dgm:pt modelId="{441CA616-0187-6042-8539-8066FF3B3A99}" type="pres">
      <dgm:prSet presAssocID="{1FFAFF74-EB6F-F144-B19C-34D7F6588977}" presName="BackAccent" presStyleLbl="bgShp" presStyleIdx="2" presStyleCnt="3"/>
      <dgm:spPr/>
    </dgm:pt>
    <dgm:pt modelId="{76E2EA77-22E3-CE41-9335-AF5D4C421F86}" type="pres">
      <dgm:prSet presAssocID="{1FFAFF74-EB6F-F144-B19C-34D7F6588977}" presName="Accent" presStyleLbl="alignNode1" presStyleIdx="2" presStyleCnt="3"/>
      <dgm:spPr/>
    </dgm:pt>
    <dgm:pt modelId="{FD33CB4B-D0D7-E141-A35A-20E857AB6ADD}" type="pres">
      <dgm:prSet presAssocID="{1FFAFF74-EB6F-F144-B19C-34D7F6588977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454F01B-1F34-3C44-A148-62F902A6D39B}" type="pres">
      <dgm:prSet presAssocID="{1FFAFF74-EB6F-F144-B19C-34D7F6588977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17895428-5BC8-7D4A-805A-AC67172E17F9}" type="presOf" srcId="{1FFAFF74-EB6F-F144-B19C-34D7F6588977}" destId="{D454F01B-1F34-3C44-A148-62F902A6D39B}" srcOrd="0" destOrd="0" presId="urn:microsoft.com/office/officeart/2008/layout/IncreasingCircleProcess"/>
    <dgm:cxn modelId="{FEEC0A33-2600-F14E-86C3-625428CAD31D}" srcId="{BDD2D0F3-49B6-8A41-94EC-5AB119F3CDF8}" destId="{2893ECAE-D32F-3944-B9B5-4CD7CB2FF1AA}" srcOrd="0" destOrd="0" parTransId="{6A51D052-1E17-3247-9A8B-BCA01130B7F5}" sibTransId="{B091B704-EB09-7140-B159-56F61F763344}"/>
    <dgm:cxn modelId="{3BE2FE33-9ABA-DE4D-BE79-031A087279DA}" type="presOf" srcId="{61949CF8-3CE0-1648-8C8F-7EAD520E1F7A}" destId="{FD33CB4B-D0D7-E141-A35A-20E857AB6ADD}" srcOrd="0" destOrd="0" presId="urn:microsoft.com/office/officeart/2008/layout/IncreasingCircleProcess"/>
    <dgm:cxn modelId="{F4F17E56-CE79-9F46-A1FD-65F165C526C1}" srcId="{CF2B04ED-F1B6-1240-B903-5BCF732D9209}" destId="{1FFAFF74-EB6F-F144-B19C-34D7F6588977}" srcOrd="2" destOrd="0" parTransId="{C5C485BD-1B78-CE47-8199-D094DE0FB3FF}" sibTransId="{0526EF5C-A18D-4043-9020-8B1B13B4D54A}"/>
    <dgm:cxn modelId="{A9AF5A6F-3318-B340-BD7E-5E356C4A155E}" type="presOf" srcId="{BDD2D0F3-49B6-8A41-94EC-5AB119F3CDF8}" destId="{D1E84119-D6E5-CF41-8DED-60E65A266539}" srcOrd="0" destOrd="0" presId="urn:microsoft.com/office/officeart/2008/layout/IncreasingCircleProcess"/>
    <dgm:cxn modelId="{CBFE9C77-463D-7247-A9A7-25E667CE731A}" srcId="{2CBDF12B-6DD9-8F4F-847F-0070F7E63888}" destId="{A2B78998-E1CE-ED4E-8350-3CE30DCCB2D9}" srcOrd="0" destOrd="0" parTransId="{40C24E7A-AB1F-A94A-BBA4-CB108E9296A5}" sibTransId="{682C6F59-67D1-414B-B710-E24B521299BE}"/>
    <dgm:cxn modelId="{EB1078A3-55DD-F844-8733-681B4091B3E6}" type="presOf" srcId="{A2B78998-E1CE-ED4E-8350-3CE30DCCB2D9}" destId="{5D8CF4BA-8CE6-2342-B919-B66EDE3DEA94}" srcOrd="0" destOrd="0" presId="urn:microsoft.com/office/officeart/2008/layout/IncreasingCircleProcess"/>
    <dgm:cxn modelId="{1E6182AE-9C16-9E4D-AB72-7112E50178BA}" srcId="{1FFAFF74-EB6F-F144-B19C-34D7F6588977}" destId="{61949CF8-3CE0-1648-8C8F-7EAD520E1F7A}" srcOrd="0" destOrd="0" parTransId="{55415FB0-4C70-C54B-BEED-767EE81F35B6}" sibTransId="{21AD847E-E694-8B40-9D54-D3407E9CB0C8}"/>
    <dgm:cxn modelId="{012EE3B8-0A13-5947-A2F4-14F7A8A2369E}" srcId="{CF2B04ED-F1B6-1240-B903-5BCF732D9209}" destId="{2CBDF12B-6DD9-8F4F-847F-0070F7E63888}" srcOrd="0" destOrd="0" parTransId="{07C67750-CFC9-6048-956F-F3DD621CA33F}" sibTransId="{B388C1FB-2139-394D-BD7B-18E2E090574B}"/>
    <dgm:cxn modelId="{E234B9BA-88D7-1B47-9EC0-A566D7CC1B4C}" type="presOf" srcId="{2CBDF12B-6DD9-8F4F-847F-0070F7E63888}" destId="{99BB122A-484C-2C41-8136-40E450129236}" srcOrd="0" destOrd="0" presId="urn:microsoft.com/office/officeart/2008/layout/IncreasingCircleProcess"/>
    <dgm:cxn modelId="{D2D3E0DB-3BBA-FD46-A6F0-2F8C24907770}" type="presOf" srcId="{2893ECAE-D32F-3944-B9B5-4CD7CB2FF1AA}" destId="{FAF7D11A-4FCF-5F44-9880-06DA678F1541}" srcOrd="0" destOrd="0" presId="urn:microsoft.com/office/officeart/2008/layout/IncreasingCircleProcess"/>
    <dgm:cxn modelId="{BD7B11F2-ED95-8D4D-9979-9D2D645E5B2A}" type="presOf" srcId="{CF2B04ED-F1B6-1240-B903-5BCF732D9209}" destId="{2C68A06D-AC7F-344D-ABF5-4E751BB0796E}" srcOrd="0" destOrd="0" presId="urn:microsoft.com/office/officeart/2008/layout/IncreasingCircleProcess"/>
    <dgm:cxn modelId="{FB67DEFC-8BF2-BC4E-88D9-0082F5ECB090}" srcId="{CF2B04ED-F1B6-1240-B903-5BCF732D9209}" destId="{BDD2D0F3-49B6-8A41-94EC-5AB119F3CDF8}" srcOrd="1" destOrd="0" parTransId="{438F0D20-8A69-544A-BC5D-10C2445E2550}" sibTransId="{546C5DCF-28D2-F94F-BBDB-81985BAF7E8F}"/>
    <dgm:cxn modelId="{2A0463C3-68C9-CE41-B505-56080D947DFC}" type="presParOf" srcId="{2C68A06D-AC7F-344D-ABF5-4E751BB0796E}" destId="{100B4E38-13AB-6148-B290-AA3DED635E3A}" srcOrd="0" destOrd="0" presId="urn:microsoft.com/office/officeart/2008/layout/IncreasingCircleProcess"/>
    <dgm:cxn modelId="{33A1626B-5C2D-3A48-9026-586195E80A4E}" type="presParOf" srcId="{100B4E38-13AB-6148-B290-AA3DED635E3A}" destId="{26B6A5D7-2448-234F-8298-85B937AFFB28}" srcOrd="0" destOrd="0" presId="urn:microsoft.com/office/officeart/2008/layout/IncreasingCircleProcess"/>
    <dgm:cxn modelId="{50978FF8-9FBB-6441-807E-21FEB3CA358B}" type="presParOf" srcId="{100B4E38-13AB-6148-B290-AA3DED635E3A}" destId="{33B3E6B1-53A2-584B-9985-C91EF7C5AB19}" srcOrd="1" destOrd="0" presId="urn:microsoft.com/office/officeart/2008/layout/IncreasingCircleProcess"/>
    <dgm:cxn modelId="{00636129-68DA-AF40-A625-101E6F27F830}" type="presParOf" srcId="{100B4E38-13AB-6148-B290-AA3DED635E3A}" destId="{5D8CF4BA-8CE6-2342-B919-B66EDE3DEA94}" srcOrd="2" destOrd="0" presId="urn:microsoft.com/office/officeart/2008/layout/IncreasingCircleProcess"/>
    <dgm:cxn modelId="{97916CA9-D8DA-2A47-8674-19A0FA7A1D5C}" type="presParOf" srcId="{100B4E38-13AB-6148-B290-AA3DED635E3A}" destId="{99BB122A-484C-2C41-8136-40E450129236}" srcOrd="3" destOrd="0" presId="urn:microsoft.com/office/officeart/2008/layout/IncreasingCircleProcess"/>
    <dgm:cxn modelId="{1982D27D-277B-444B-884E-FFB9ADF073AF}" type="presParOf" srcId="{2C68A06D-AC7F-344D-ABF5-4E751BB0796E}" destId="{5E7447A2-D62C-A845-A06F-E91AFF78A85E}" srcOrd="1" destOrd="0" presId="urn:microsoft.com/office/officeart/2008/layout/IncreasingCircleProcess"/>
    <dgm:cxn modelId="{6663E929-DEE6-BF46-A486-310C8CD7D997}" type="presParOf" srcId="{2C68A06D-AC7F-344D-ABF5-4E751BB0796E}" destId="{C5047A3E-C0D3-954F-9F5A-9DD0C2402D77}" srcOrd="2" destOrd="0" presId="urn:microsoft.com/office/officeart/2008/layout/IncreasingCircleProcess"/>
    <dgm:cxn modelId="{F6AC26D0-BA8F-6141-870C-D80A519750B9}" type="presParOf" srcId="{C5047A3E-C0D3-954F-9F5A-9DD0C2402D77}" destId="{660FAA95-1CA3-EF4A-9DCE-6F73041262CC}" srcOrd="0" destOrd="0" presId="urn:microsoft.com/office/officeart/2008/layout/IncreasingCircleProcess"/>
    <dgm:cxn modelId="{1700B32F-6996-3349-9837-92F6798631A9}" type="presParOf" srcId="{C5047A3E-C0D3-954F-9F5A-9DD0C2402D77}" destId="{0740DC4F-5BA6-C940-A8E6-488AE2879948}" srcOrd="1" destOrd="0" presId="urn:microsoft.com/office/officeart/2008/layout/IncreasingCircleProcess"/>
    <dgm:cxn modelId="{F5A06E48-741B-C546-8F9D-48F200CCE289}" type="presParOf" srcId="{C5047A3E-C0D3-954F-9F5A-9DD0C2402D77}" destId="{FAF7D11A-4FCF-5F44-9880-06DA678F1541}" srcOrd="2" destOrd="0" presId="urn:microsoft.com/office/officeart/2008/layout/IncreasingCircleProcess"/>
    <dgm:cxn modelId="{EE0C7451-2B03-6E46-A1CC-8C6F3EDAA42E}" type="presParOf" srcId="{C5047A3E-C0D3-954F-9F5A-9DD0C2402D77}" destId="{D1E84119-D6E5-CF41-8DED-60E65A266539}" srcOrd="3" destOrd="0" presId="urn:microsoft.com/office/officeart/2008/layout/IncreasingCircleProcess"/>
    <dgm:cxn modelId="{DC157ACF-6285-D44D-814C-735E5F5C8C03}" type="presParOf" srcId="{2C68A06D-AC7F-344D-ABF5-4E751BB0796E}" destId="{AEF51674-EBB2-5C46-B41E-E2C0A752B0C2}" srcOrd="3" destOrd="0" presId="urn:microsoft.com/office/officeart/2008/layout/IncreasingCircleProcess"/>
    <dgm:cxn modelId="{657AD71A-54BC-3D46-8D46-83D9762D3665}" type="presParOf" srcId="{2C68A06D-AC7F-344D-ABF5-4E751BB0796E}" destId="{AB340D1C-F749-A643-93B5-B659A1F4FF9C}" srcOrd="4" destOrd="0" presId="urn:microsoft.com/office/officeart/2008/layout/IncreasingCircleProcess"/>
    <dgm:cxn modelId="{51AB2017-E738-D54C-AADC-DD77B7638E21}" type="presParOf" srcId="{AB340D1C-F749-A643-93B5-B659A1F4FF9C}" destId="{441CA616-0187-6042-8539-8066FF3B3A99}" srcOrd="0" destOrd="0" presId="urn:microsoft.com/office/officeart/2008/layout/IncreasingCircleProcess"/>
    <dgm:cxn modelId="{555F6DCC-8007-0E4F-A9E4-936B3EC054CE}" type="presParOf" srcId="{AB340D1C-F749-A643-93B5-B659A1F4FF9C}" destId="{76E2EA77-22E3-CE41-9335-AF5D4C421F86}" srcOrd="1" destOrd="0" presId="urn:microsoft.com/office/officeart/2008/layout/IncreasingCircleProcess"/>
    <dgm:cxn modelId="{7C4BEE63-9C19-244E-841F-21F344B20245}" type="presParOf" srcId="{AB340D1C-F749-A643-93B5-B659A1F4FF9C}" destId="{FD33CB4B-D0D7-E141-A35A-20E857AB6ADD}" srcOrd="2" destOrd="0" presId="urn:microsoft.com/office/officeart/2008/layout/IncreasingCircleProcess"/>
    <dgm:cxn modelId="{4E0E2119-7ED7-1A44-9A48-0A666585199A}" type="presParOf" srcId="{AB340D1C-F749-A643-93B5-B659A1F4FF9C}" destId="{D454F01B-1F34-3C44-A148-62F902A6D39B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6A5D7-2448-234F-8298-85B937AFFB28}">
      <dsp:nvSpPr>
        <dsp:cNvPr id="0" name=""/>
        <dsp:cNvSpPr/>
      </dsp:nvSpPr>
      <dsp:spPr>
        <a:xfrm>
          <a:off x="3191" y="0"/>
          <a:ext cx="943660" cy="943660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3E6B1-53A2-584B-9985-C91EF7C5AB19}">
      <dsp:nvSpPr>
        <dsp:cNvPr id="0" name=""/>
        <dsp:cNvSpPr/>
      </dsp:nvSpPr>
      <dsp:spPr>
        <a:xfrm>
          <a:off x="97557" y="94366"/>
          <a:ext cx="754928" cy="754928"/>
        </a:xfrm>
        <a:prstGeom prst="chord">
          <a:avLst>
            <a:gd name="adj1" fmla="val 1168272"/>
            <a:gd name="adj2" fmla="val 9631728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CF4BA-8CE6-2342-B919-B66EDE3DEA94}">
      <dsp:nvSpPr>
        <dsp:cNvPr id="0" name=""/>
        <dsp:cNvSpPr/>
      </dsp:nvSpPr>
      <dsp:spPr>
        <a:xfrm>
          <a:off x="1143448" y="943660"/>
          <a:ext cx="2791663" cy="3971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Use of identity document model</a:t>
          </a:r>
        </a:p>
      </dsp:txBody>
      <dsp:txXfrm>
        <a:off x="1143448" y="943660"/>
        <a:ext cx="2791663" cy="3971239"/>
      </dsp:txXfrm>
    </dsp:sp>
    <dsp:sp modelId="{99BB122A-484C-2C41-8136-40E450129236}">
      <dsp:nvSpPr>
        <dsp:cNvPr id="0" name=""/>
        <dsp:cNvSpPr/>
      </dsp:nvSpPr>
      <dsp:spPr>
        <a:xfrm>
          <a:off x="1143448" y="0"/>
          <a:ext cx="2791663" cy="943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3"/>
              </a:solidFill>
            </a:rPr>
            <a:t>Prebuilt Models</a:t>
          </a:r>
        </a:p>
      </dsp:txBody>
      <dsp:txXfrm>
        <a:off x="1143448" y="0"/>
        <a:ext cx="2791663" cy="943660"/>
      </dsp:txXfrm>
    </dsp:sp>
    <dsp:sp modelId="{660FAA95-1CA3-EF4A-9DCE-6F73041262CC}">
      <dsp:nvSpPr>
        <dsp:cNvPr id="0" name=""/>
        <dsp:cNvSpPr/>
      </dsp:nvSpPr>
      <dsp:spPr>
        <a:xfrm>
          <a:off x="4131707" y="0"/>
          <a:ext cx="943660" cy="943660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0DC4F-5BA6-C940-A8E6-488AE2879948}">
      <dsp:nvSpPr>
        <dsp:cNvPr id="0" name=""/>
        <dsp:cNvSpPr/>
      </dsp:nvSpPr>
      <dsp:spPr>
        <a:xfrm>
          <a:off x="4226073" y="94366"/>
          <a:ext cx="754928" cy="754928"/>
        </a:xfrm>
        <a:prstGeom prst="chord">
          <a:avLst>
            <a:gd name="adj1" fmla="val 20431728"/>
            <a:gd name="adj2" fmla="val 11968272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7D11A-4FCF-5F44-9880-06DA678F1541}">
      <dsp:nvSpPr>
        <dsp:cNvPr id="0" name=""/>
        <dsp:cNvSpPr/>
      </dsp:nvSpPr>
      <dsp:spPr>
        <a:xfrm>
          <a:off x="5271964" y="943660"/>
          <a:ext cx="2791663" cy="3971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Training &amp; Evaluation</a:t>
          </a:r>
        </a:p>
      </dsp:txBody>
      <dsp:txXfrm>
        <a:off x="5271964" y="943660"/>
        <a:ext cx="2791663" cy="3971239"/>
      </dsp:txXfrm>
    </dsp:sp>
    <dsp:sp modelId="{D1E84119-D6E5-CF41-8DED-60E65A266539}">
      <dsp:nvSpPr>
        <dsp:cNvPr id="0" name=""/>
        <dsp:cNvSpPr/>
      </dsp:nvSpPr>
      <dsp:spPr>
        <a:xfrm>
          <a:off x="5271964" y="0"/>
          <a:ext cx="2791663" cy="943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3"/>
              </a:solidFill>
            </a:rPr>
            <a:t>Custom Model</a:t>
          </a:r>
        </a:p>
      </dsp:txBody>
      <dsp:txXfrm>
        <a:off x="5271964" y="0"/>
        <a:ext cx="2791663" cy="943660"/>
      </dsp:txXfrm>
    </dsp:sp>
    <dsp:sp modelId="{441CA616-0187-6042-8539-8066FF3B3A99}">
      <dsp:nvSpPr>
        <dsp:cNvPr id="0" name=""/>
        <dsp:cNvSpPr/>
      </dsp:nvSpPr>
      <dsp:spPr>
        <a:xfrm>
          <a:off x="8260223" y="0"/>
          <a:ext cx="943660" cy="943660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2EA77-22E3-CE41-9335-AF5D4C421F86}">
      <dsp:nvSpPr>
        <dsp:cNvPr id="0" name=""/>
        <dsp:cNvSpPr/>
      </dsp:nvSpPr>
      <dsp:spPr>
        <a:xfrm>
          <a:off x="8354589" y="94366"/>
          <a:ext cx="754928" cy="754928"/>
        </a:xfrm>
        <a:prstGeom prst="chord">
          <a:avLst>
            <a:gd name="adj1" fmla="val 162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3CB4B-D0D7-E141-A35A-20E857AB6ADD}">
      <dsp:nvSpPr>
        <dsp:cNvPr id="0" name=""/>
        <dsp:cNvSpPr/>
      </dsp:nvSpPr>
      <dsp:spPr>
        <a:xfrm>
          <a:off x="9400480" y="943660"/>
          <a:ext cx="2791663" cy="3971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Possible architectural patterns</a:t>
          </a:r>
        </a:p>
      </dsp:txBody>
      <dsp:txXfrm>
        <a:off x="9400480" y="943660"/>
        <a:ext cx="2791663" cy="3971239"/>
      </dsp:txXfrm>
    </dsp:sp>
    <dsp:sp modelId="{D454F01B-1F34-3C44-A148-62F902A6D39B}">
      <dsp:nvSpPr>
        <dsp:cNvPr id="0" name=""/>
        <dsp:cNvSpPr/>
      </dsp:nvSpPr>
      <dsp:spPr>
        <a:xfrm>
          <a:off x="9400480" y="0"/>
          <a:ext cx="2791663" cy="943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3"/>
              </a:solidFill>
            </a:rPr>
            <a:t>Key Considerations</a:t>
          </a:r>
        </a:p>
      </dsp:txBody>
      <dsp:txXfrm>
        <a:off x="9400480" y="0"/>
        <a:ext cx="2791663" cy="943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95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6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3529462" cy="54864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0" y="277793"/>
            <a:ext cx="4334256" cy="270847"/>
          </a:xfrm>
          <a:prstGeom prst="rect">
            <a:avLst/>
          </a:prstGeom>
        </p:spPr>
        <p:txBody>
          <a:bodyPr/>
          <a:lstStyle>
            <a:lvl1pPr>
              <a:defRPr sz="12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2321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7AEDA8-73E6-4717-A80D-318A07E513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A3098-C9A2-16EF-FC4A-4E4DA2C27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0FD84-2ED6-FAA1-5A1D-4AA4470A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BE1C-50EC-CE9B-030A-1ADABE6E0A6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7315199" y="0"/>
            <a:ext cx="7315200" cy="822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88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1" y="548640"/>
            <a:ext cx="5756910" cy="54864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0"/>
            <a:ext cx="7315200" cy="8229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0" y="277793"/>
            <a:ext cx="4334256" cy="270847"/>
          </a:xfrm>
          <a:prstGeom prst="rect">
            <a:avLst/>
          </a:prstGeom>
        </p:spPr>
        <p:txBody>
          <a:bodyPr/>
          <a:lstStyle>
            <a:lvl1pPr>
              <a:defRPr sz="12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2607046" y="7687909"/>
            <a:ext cx="1127782" cy="26272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720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3797713" y="7687909"/>
            <a:ext cx="291518" cy="2627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200" smtClean="0">
                <a:solidFill>
                  <a:schemeClr val="tx1"/>
                </a:solidFill>
              </a:rPr>
              <a:pPr lvl="0"/>
              <a:t>‹#›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207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  <p:sldLayoutId id="2147484048" r:id="rId8"/>
    <p:sldLayoutId id="2147484104" r:id="rId9"/>
    <p:sldLayoutId id="2147484105" r:id="rId10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BBF5352_B1DCBF2A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stasint/AzConf-WorkShop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png"/><Relationship Id="rId2" Type="http://schemas.microsoft.com/office/2018/10/relationships/comments" Target="../comments/modernComment_7BBF5361_115143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docs.microsoft.com/en-us/azure/applied-ai-services/form-recognizer/" TargetMode="External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BB5326-449F-24E4-03E3-3BCBFA9A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566605"/>
            <a:ext cx="10085483" cy="7977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Applied AI Services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819DB-2D5A-74B9-29CB-1FD850AE6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9253" y="1710623"/>
            <a:ext cx="10972800" cy="110799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High-level services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Built on top of Azure Cognitive Services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Out of the box benefits for various scenarios alleviating the pain of developers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F6188-141A-66B8-FFD9-53CD0EF77620}"/>
              </a:ext>
            </a:extLst>
          </p:cNvPr>
          <p:cNvSpPr/>
          <p:nvPr/>
        </p:nvSpPr>
        <p:spPr bwMode="auto">
          <a:xfrm>
            <a:off x="799253" y="3329037"/>
            <a:ext cx="3531346" cy="15622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680" dirty="0"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Azure Bot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5815A3-0C1D-0506-64E6-AC43493CA0C1}"/>
              </a:ext>
            </a:extLst>
          </p:cNvPr>
          <p:cNvSpPr/>
          <p:nvPr/>
        </p:nvSpPr>
        <p:spPr bwMode="auto">
          <a:xfrm>
            <a:off x="5673005" y="3329036"/>
            <a:ext cx="3531346" cy="15622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680" dirty="0"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Azure Form Recognizer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749763-7944-D699-E4EC-DEF9974D6026}"/>
              </a:ext>
            </a:extLst>
          </p:cNvPr>
          <p:cNvSpPr/>
          <p:nvPr/>
        </p:nvSpPr>
        <p:spPr bwMode="auto">
          <a:xfrm>
            <a:off x="10546757" y="3329036"/>
            <a:ext cx="3531346" cy="15622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680" dirty="0"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Azure Cognitive 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3C33E-AB4E-033E-9BA4-DF30E9A1F9D4}"/>
              </a:ext>
            </a:extLst>
          </p:cNvPr>
          <p:cNvSpPr/>
          <p:nvPr/>
        </p:nvSpPr>
        <p:spPr bwMode="auto">
          <a:xfrm>
            <a:off x="799253" y="5560791"/>
            <a:ext cx="3531346" cy="15622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680" dirty="0"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Azure Metrics Advisor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A865E3-79FA-7DBC-C2E6-0C46E1360F09}"/>
              </a:ext>
            </a:extLst>
          </p:cNvPr>
          <p:cNvSpPr/>
          <p:nvPr/>
        </p:nvSpPr>
        <p:spPr bwMode="auto">
          <a:xfrm>
            <a:off x="5673005" y="5560790"/>
            <a:ext cx="3531346" cy="15622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680" dirty="0"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Azure Video Indexer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DF060D-134A-DE69-5B4C-607CED20AEF6}"/>
              </a:ext>
            </a:extLst>
          </p:cNvPr>
          <p:cNvSpPr/>
          <p:nvPr/>
        </p:nvSpPr>
        <p:spPr bwMode="auto">
          <a:xfrm>
            <a:off x="10546757" y="5560790"/>
            <a:ext cx="3531346" cy="15622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680" dirty="0"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Azure Immersive Reader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9CBD1-0753-983D-3E76-246125A691F5}"/>
              </a:ext>
            </a:extLst>
          </p:cNvPr>
          <p:cNvSpPr txBox="1"/>
          <p:nvPr/>
        </p:nvSpPr>
        <p:spPr>
          <a:xfrm>
            <a:off x="2564926" y="7264103"/>
            <a:ext cx="12171242" cy="39889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2592" dirty="0"/>
              <a:t>Source - https://</a:t>
            </a:r>
            <a:r>
              <a:rPr lang="en-US" sz="2592" dirty="0" err="1"/>
              <a:t>docs.microsoft.com</a:t>
            </a:r>
            <a:r>
              <a:rPr lang="en-US" sz="2592" dirty="0"/>
              <a:t>/</a:t>
            </a:r>
            <a:r>
              <a:rPr lang="en-US" sz="2592" dirty="0" err="1"/>
              <a:t>en</a:t>
            </a:r>
            <a:r>
              <a:rPr lang="en-US" sz="2592" dirty="0"/>
              <a:t>-us/azure/applied-ai-services/</a:t>
            </a:r>
          </a:p>
        </p:txBody>
      </p:sp>
    </p:spTree>
    <p:extLst>
      <p:ext uri="{BB962C8B-B14F-4D97-AF65-F5344CB8AC3E}">
        <p14:creationId xmlns:p14="http://schemas.microsoft.com/office/powerpoint/2010/main" val="372269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7" grpId="0" animBg="1"/>
      <p:bldP spid="9" grpId="0" animBg="1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Receipt with solid fill">
            <a:extLst>
              <a:ext uri="{FF2B5EF4-FFF2-40B4-BE49-F238E27FC236}">
                <a16:creationId xmlns:a16="http://schemas.microsoft.com/office/drawing/2014/main" id="{FF43560E-9D4B-26A2-AFC4-F05532956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5144" y="2309477"/>
            <a:ext cx="2194560" cy="2194560"/>
          </a:xfrm>
          <a:prstGeom prst="rect">
            <a:avLst/>
          </a:prstGeom>
        </p:spPr>
      </p:pic>
      <p:pic>
        <p:nvPicPr>
          <p:cNvPr id="7" name="Graphic 6" descr="Credit card with solid fill">
            <a:extLst>
              <a:ext uri="{FF2B5EF4-FFF2-40B4-BE49-F238E27FC236}">
                <a16:creationId xmlns:a16="http://schemas.microsoft.com/office/drawing/2014/main" id="{0BC5591A-9189-0491-8BDC-5632B659D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4308" y="2462646"/>
            <a:ext cx="2194560" cy="2194560"/>
          </a:xfrm>
          <a:prstGeom prst="rect">
            <a:avLst/>
          </a:prstGeom>
        </p:spPr>
      </p:pic>
      <p:pic>
        <p:nvPicPr>
          <p:cNvPr id="9" name="Graphic 8" descr="Employee badge with solid fill">
            <a:extLst>
              <a:ext uri="{FF2B5EF4-FFF2-40B4-BE49-F238E27FC236}">
                <a16:creationId xmlns:a16="http://schemas.microsoft.com/office/drawing/2014/main" id="{12ADD89B-6F74-6481-C485-72D398A34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3619" y="2301103"/>
            <a:ext cx="219456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BA19C-A999-DB19-2533-BA14B72FAB12}"/>
              </a:ext>
            </a:extLst>
          </p:cNvPr>
          <p:cNvSpPr txBox="1"/>
          <p:nvPr/>
        </p:nvSpPr>
        <p:spPr>
          <a:xfrm>
            <a:off x="6654981" y="4497977"/>
            <a:ext cx="1583218" cy="2215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dirty="0"/>
              <a:t>ID Document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849E92-4A1A-8B34-3B82-EE307A96950A}"/>
              </a:ext>
            </a:extLst>
          </p:cNvPr>
          <p:cNvSpPr txBox="1"/>
          <p:nvPr/>
        </p:nvSpPr>
        <p:spPr>
          <a:xfrm>
            <a:off x="1771290" y="4590758"/>
            <a:ext cx="1583218" cy="2215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dirty="0"/>
              <a:t>Business Card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80B8F-5D75-8A54-E118-2B4ABE647033}"/>
              </a:ext>
            </a:extLst>
          </p:cNvPr>
          <p:cNvSpPr txBox="1"/>
          <p:nvPr/>
        </p:nvSpPr>
        <p:spPr>
          <a:xfrm>
            <a:off x="11055881" y="4504037"/>
            <a:ext cx="1583218" cy="2215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dirty="0"/>
              <a:t>Invoices &amp; Receipts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E191A-DDA4-69AA-4697-2324F0B2D2A9}"/>
              </a:ext>
            </a:extLst>
          </p:cNvPr>
          <p:cNvSpPr txBox="1"/>
          <p:nvPr/>
        </p:nvSpPr>
        <p:spPr>
          <a:xfrm>
            <a:off x="830798" y="1630245"/>
            <a:ext cx="13247305" cy="11966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/>
              <a:t>Microsoft has built a few models based on general use-cases. These are known as pre-built models and can be integrated with products directly without any further training.</a:t>
            </a:r>
          </a:p>
          <a:p>
            <a:pPr algn="l"/>
            <a:endParaRPr lang="en-US" sz="2592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80E6C2-E03D-D52C-3895-C9B97C94A5B2}"/>
              </a:ext>
            </a:extLst>
          </p:cNvPr>
          <p:cNvCxnSpPr/>
          <p:nvPr/>
        </p:nvCxnSpPr>
        <p:spPr>
          <a:xfrm>
            <a:off x="1404309" y="5166522"/>
            <a:ext cx="248319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89E7CE-C016-662F-7ED9-94AF0A4ECAD9}"/>
              </a:ext>
            </a:extLst>
          </p:cNvPr>
          <p:cNvCxnSpPr/>
          <p:nvPr/>
        </p:nvCxnSpPr>
        <p:spPr>
          <a:xfrm>
            <a:off x="6212850" y="5107901"/>
            <a:ext cx="2483198" cy="0"/>
          </a:xfrm>
          <a:prstGeom prst="line">
            <a:avLst/>
          </a:prstGeom>
          <a:ln w="38100">
            <a:solidFill>
              <a:srgbClr val="C8DE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9AFFA0-B541-BB1B-E331-AA96A4176EF3}"/>
              </a:ext>
            </a:extLst>
          </p:cNvPr>
          <p:cNvCxnSpPr/>
          <p:nvPr/>
        </p:nvCxnSpPr>
        <p:spPr>
          <a:xfrm>
            <a:off x="10605891" y="5144477"/>
            <a:ext cx="2483198" cy="0"/>
          </a:xfrm>
          <a:prstGeom prst="line">
            <a:avLst/>
          </a:prstGeom>
          <a:ln w="38100">
            <a:solidFill>
              <a:srgbClr val="FFA4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95FE86-B04A-837C-CBE9-B2D33977646C}"/>
              </a:ext>
            </a:extLst>
          </p:cNvPr>
          <p:cNvSpPr txBox="1"/>
          <p:nvPr/>
        </p:nvSpPr>
        <p:spPr>
          <a:xfrm>
            <a:off x="6273235" y="4766918"/>
            <a:ext cx="2362429" cy="2215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b="1" dirty="0">
                <a:solidFill>
                  <a:srgbClr val="C8DE49"/>
                </a:solidFill>
              </a:rPr>
              <a:t>Passport, Drivers License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1B5297-7236-795C-3A2C-071835968700}"/>
              </a:ext>
            </a:extLst>
          </p:cNvPr>
          <p:cNvSpPr txBox="1"/>
          <p:nvPr/>
        </p:nvSpPr>
        <p:spPr>
          <a:xfrm>
            <a:off x="1404309" y="4831763"/>
            <a:ext cx="2362429" cy="2215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b="1" dirty="0">
                <a:solidFill>
                  <a:schemeClr val="accent6"/>
                </a:solidFill>
              </a:rPr>
              <a:t>Business Cards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83CC9-36EA-7105-FC8C-64622B8FD27D}"/>
              </a:ext>
            </a:extLst>
          </p:cNvPr>
          <p:cNvSpPr txBox="1"/>
          <p:nvPr/>
        </p:nvSpPr>
        <p:spPr>
          <a:xfrm>
            <a:off x="10635744" y="4796329"/>
            <a:ext cx="2892931" cy="22159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b="1" dirty="0">
                <a:solidFill>
                  <a:srgbClr val="FFA436"/>
                </a:solidFill>
              </a:rPr>
              <a:t>Sales – Invoices, Sales Receipts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E3B117F3-F128-2DBA-EDEF-68E5CB3FDC00}"/>
              </a:ext>
            </a:extLst>
          </p:cNvPr>
          <p:cNvSpPr txBox="1">
            <a:spLocks/>
          </p:cNvSpPr>
          <p:nvPr/>
        </p:nvSpPr>
        <p:spPr>
          <a:xfrm>
            <a:off x="800230" y="566605"/>
            <a:ext cx="10085483" cy="797751"/>
          </a:xfrm>
          <a:prstGeom prst="rect">
            <a:avLst/>
          </a:prstGeom>
        </p:spPr>
        <p:txBody>
          <a:bodyPr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4320" dirty="0">
                <a:solidFill>
                  <a:schemeClr val="tx1"/>
                </a:solidFill>
              </a:rPr>
              <a:t>Azure Applied AI Services</a:t>
            </a:r>
          </a:p>
        </p:txBody>
      </p:sp>
    </p:spTree>
    <p:extLst>
      <p:ext uri="{BB962C8B-B14F-4D97-AF65-F5344CB8AC3E}">
        <p14:creationId xmlns:p14="http://schemas.microsoft.com/office/powerpoint/2010/main" val="90301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Receipt with solid fill">
            <a:extLst>
              <a:ext uri="{FF2B5EF4-FFF2-40B4-BE49-F238E27FC236}">
                <a16:creationId xmlns:a16="http://schemas.microsoft.com/office/drawing/2014/main" id="{FF43560E-9D4B-26A2-AFC4-F05532956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5144" y="2309477"/>
            <a:ext cx="2194560" cy="2194560"/>
          </a:xfrm>
          <a:prstGeom prst="rect">
            <a:avLst/>
          </a:prstGeom>
        </p:spPr>
      </p:pic>
      <p:pic>
        <p:nvPicPr>
          <p:cNvPr id="7" name="Graphic 6" descr="Credit card with solid fill">
            <a:extLst>
              <a:ext uri="{FF2B5EF4-FFF2-40B4-BE49-F238E27FC236}">
                <a16:creationId xmlns:a16="http://schemas.microsoft.com/office/drawing/2014/main" id="{0BC5591A-9189-0491-8BDC-5632B659D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4308" y="2462646"/>
            <a:ext cx="2194560" cy="2194560"/>
          </a:xfrm>
          <a:prstGeom prst="rect">
            <a:avLst/>
          </a:prstGeom>
        </p:spPr>
      </p:pic>
      <p:pic>
        <p:nvPicPr>
          <p:cNvPr id="9" name="Graphic 8" descr="Employee badge with solid fill">
            <a:extLst>
              <a:ext uri="{FF2B5EF4-FFF2-40B4-BE49-F238E27FC236}">
                <a16:creationId xmlns:a16="http://schemas.microsoft.com/office/drawing/2014/main" id="{12ADD89B-6F74-6481-C485-72D398A34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3619" y="2301103"/>
            <a:ext cx="2194560" cy="219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BA19C-A999-DB19-2533-BA14B72FAB12}"/>
              </a:ext>
            </a:extLst>
          </p:cNvPr>
          <p:cNvSpPr txBox="1"/>
          <p:nvPr/>
        </p:nvSpPr>
        <p:spPr>
          <a:xfrm>
            <a:off x="6654981" y="4497977"/>
            <a:ext cx="1583218" cy="2215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dirty="0"/>
              <a:t>ID Document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849E92-4A1A-8B34-3B82-EE307A96950A}"/>
              </a:ext>
            </a:extLst>
          </p:cNvPr>
          <p:cNvSpPr txBox="1"/>
          <p:nvPr/>
        </p:nvSpPr>
        <p:spPr>
          <a:xfrm>
            <a:off x="1771290" y="4590758"/>
            <a:ext cx="1583218" cy="2215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Business Card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80B8F-5D75-8A54-E118-2B4ABE647033}"/>
              </a:ext>
            </a:extLst>
          </p:cNvPr>
          <p:cNvSpPr txBox="1"/>
          <p:nvPr/>
        </p:nvSpPr>
        <p:spPr>
          <a:xfrm>
            <a:off x="11055881" y="4504037"/>
            <a:ext cx="1583218" cy="2215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Invoices &amp; Receipts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E191A-DDA4-69AA-4697-2324F0B2D2A9}"/>
              </a:ext>
            </a:extLst>
          </p:cNvPr>
          <p:cNvSpPr txBox="1"/>
          <p:nvPr/>
        </p:nvSpPr>
        <p:spPr>
          <a:xfrm>
            <a:off x="830798" y="1630245"/>
            <a:ext cx="13247305" cy="11966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/>
              <a:t>Microsoft has built a few models based on general use-cases. These are known as pre-built models and can be integrated with products directly without any further training.</a:t>
            </a:r>
          </a:p>
          <a:p>
            <a:pPr algn="l"/>
            <a:endParaRPr lang="en-US" sz="2592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CF742-2699-D498-046D-466C303DDC5B}"/>
              </a:ext>
            </a:extLst>
          </p:cNvPr>
          <p:cNvSpPr txBox="1"/>
          <p:nvPr/>
        </p:nvSpPr>
        <p:spPr>
          <a:xfrm>
            <a:off x="6623629" y="5476757"/>
            <a:ext cx="2524490" cy="264072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411480" indent="-411480">
              <a:buAutoNum type="arabicPeriod"/>
            </a:pPr>
            <a:r>
              <a:rPr lang="en-US" sz="1320" dirty="0" err="1"/>
              <a:t>CountryRegion</a:t>
            </a:r>
            <a:endParaRPr lang="en-US" sz="1320" dirty="0"/>
          </a:p>
          <a:p>
            <a:pPr marL="411480" indent="-411480">
              <a:buAutoNum type="arabicPeriod"/>
            </a:pPr>
            <a:r>
              <a:rPr lang="en-US" sz="1320" dirty="0"/>
              <a:t>Date of Birth</a:t>
            </a:r>
          </a:p>
          <a:p>
            <a:pPr marL="411480" indent="-411480">
              <a:buAutoNum type="arabicPeriod"/>
            </a:pPr>
            <a:r>
              <a:rPr lang="en-US" sz="1320" dirty="0"/>
              <a:t>Date of Expiration</a:t>
            </a:r>
          </a:p>
          <a:p>
            <a:pPr marL="411480" indent="-411480">
              <a:buAutoNum type="arabicPeriod"/>
            </a:pPr>
            <a:r>
              <a:rPr lang="en-IN" sz="1320" dirty="0" err="1"/>
              <a:t>DocumentNumber</a:t>
            </a:r>
            <a:endParaRPr lang="en-IN" sz="1320" dirty="0"/>
          </a:p>
          <a:p>
            <a:pPr marL="411480" indent="-411480">
              <a:buAutoNum type="arabicPeriod"/>
            </a:pPr>
            <a:r>
              <a:rPr lang="en-IN" sz="1320" dirty="0"/>
              <a:t>FirstName</a:t>
            </a:r>
          </a:p>
          <a:p>
            <a:pPr marL="411480" indent="-411480">
              <a:buAutoNum type="arabicPeriod"/>
            </a:pPr>
            <a:r>
              <a:rPr lang="en-IN" sz="1320" dirty="0" err="1"/>
              <a:t>LastName</a:t>
            </a:r>
            <a:endParaRPr lang="en-IN" sz="1320" dirty="0"/>
          </a:p>
          <a:p>
            <a:pPr marL="411480" indent="-411480">
              <a:buAutoNum type="arabicPeriod"/>
            </a:pPr>
            <a:r>
              <a:rPr lang="en-IN" sz="1320" dirty="0"/>
              <a:t>Nationality</a:t>
            </a:r>
          </a:p>
          <a:p>
            <a:pPr marL="411480" indent="-411480">
              <a:buAutoNum type="arabicPeriod"/>
            </a:pPr>
            <a:r>
              <a:rPr lang="en-IN" sz="1320" dirty="0"/>
              <a:t>Sex</a:t>
            </a:r>
          </a:p>
          <a:p>
            <a:pPr marL="411480" indent="-411480">
              <a:buAutoNum type="arabicPeriod"/>
            </a:pPr>
            <a:r>
              <a:rPr lang="en-IN" sz="1320" dirty="0" err="1"/>
              <a:t>MachineReadableZone</a:t>
            </a:r>
            <a:endParaRPr lang="en-IN" sz="1320" dirty="0"/>
          </a:p>
          <a:p>
            <a:pPr marL="411480" indent="-411480">
              <a:buAutoNum type="arabicPeriod"/>
            </a:pPr>
            <a:r>
              <a:rPr lang="en-IN" sz="1320" dirty="0" err="1"/>
              <a:t>DocumentType</a:t>
            </a:r>
            <a:endParaRPr lang="en-IN" sz="1320" dirty="0"/>
          </a:p>
          <a:p>
            <a:pPr marL="411480" indent="-411480">
              <a:buAutoNum type="arabicPeriod"/>
            </a:pPr>
            <a:r>
              <a:rPr lang="en-IN" sz="1320" dirty="0"/>
              <a:t>Address</a:t>
            </a:r>
          </a:p>
          <a:p>
            <a:pPr marL="411480" indent="-411480">
              <a:buAutoNum type="arabicPeriod"/>
            </a:pPr>
            <a:r>
              <a:rPr lang="en-IN" sz="1320" dirty="0"/>
              <a:t>Region</a:t>
            </a:r>
            <a:endParaRPr lang="en-US" sz="1320" dirty="0"/>
          </a:p>
          <a:p>
            <a:pPr marL="411480" indent="-411480">
              <a:buAutoNum type="arabicPeriod"/>
            </a:pPr>
            <a:endParaRPr lang="en-US" sz="13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80E6C2-E03D-D52C-3895-C9B97C94A5B2}"/>
              </a:ext>
            </a:extLst>
          </p:cNvPr>
          <p:cNvCxnSpPr/>
          <p:nvPr/>
        </p:nvCxnSpPr>
        <p:spPr>
          <a:xfrm>
            <a:off x="1404309" y="5166522"/>
            <a:ext cx="2483198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89E7CE-C016-662F-7ED9-94AF0A4ECAD9}"/>
              </a:ext>
            </a:extLst>
          </p:cNvPr>
          <p:cNvCxnSpPr/>
          <p:nvPr/>
        </p:nvCxnSpPr>
        <p:spPr>
          <a:xfrm>
            <a:off x="6212850" y="5107901"/>
            <a:ext cx="2483198" cy="0"/>
          </a:xfrm>
          <a:prstGeom prst="line">
            <a:avLst/>
          </a:prstGeom>
          <a:ln w="38100">
            <a:solidFill>
              <a:srgbClr val="C8DE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9AFFA0-B541-BB1B-E331-AA96A4176EF3}"/>
              </a:ext>
            </a:extLst>
          </p:cNvPr>
          <p:cNvCxnSpPr/>
          <p:nvPr/>
        </p:nvCxnSpPr>
        <p:spPr>
          <a:xfrm>
            <a:off x="10605891" y="5144477"/>
            <a:ext cx="2483198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95FE86-B04A-837C-CBE9-B2D33977646C}"/>
              </a:ext>
            </a:extLst>
          </p:cNvPr>
          <p:cNvSpPr txBox="1"/>
          <p:nvPr/>
        </p:nvSpPr>
        <p:spPr>
          <a:xfrm>
            <a:off x="6273235" y="4766918"/>
            <a:ext cx="2362429" cy="2215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b="1" dirty="0">
                <a:solidFill>
                  <a:srgbClr val="C8DE49"/>
                </a:solidFill>
              </a:rPr>
              <a:t>Passport, Drivers License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1B5297-7236-795C-3A2C-071835968700}"/>
              </a:ext>
            </a:extLst>
          </p:cNvPr>
          <p:cNvSpPr txBox="1"/>
          <p:nvPr/>
        </p:nvSpPr>
        <p:spPr>
          <a:xfrm>
            <a:off x="1404309" y="4831763"/>
            <a:ext cx="2362429" cy="2215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Business Cards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83CC9-36EA-7105-FC8C-64622B8FD27D}"/>
              </a:ext>
            </a:extLst>
          </p:cNvPr>
          <p:cNvSpPr txBox="1"/>
          <p:nvPr/>
        </p:nvSpPr>
        <p:spPr>
          <a:xfrm>
            <a:off x="10635744" y="4796330"/>
            <a:ext cx="3210885" cy="22159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4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Sales – Invoices, Sales Receipts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001F5B-833E-158C-A4E0-09439E44E6B3}"/>
              </a:ext>
            </a:extLst>
          </p:cNvPr>
          <p:cNvSpPr txBox="1"/>
          <p:nvPr/>
        </p:nvSpPr>
        <p:spPr>
          <a:xfrm>
            <a:off x="10858591" y="5476757"/>
            <a:ext cx="2524490" cy="101566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411480" indent="-411480">
              <a:buAutoNum type="arabicPeriod"/>
            </a:pPr>
            <a:r>
              <a:rPr lang="en-US" sz="132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Customer Name</a:t>
            </a:r>
          </a:p>
          <a:p>
            <a:pPr marL="411480" indent="-411480">
              <a:buAutoNum type="arabicPeriod"/>
            </a:pPr>
            <a:r>
              <a:rPr lang="en-US" sz="132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Customer Id</a:t>
            </a:r>
          </a:p>
          <a:p>
            <a:pPr marL="411480" indent="-411480">
              <a:buAutoNum type="arabicPeriod"/>
            </a:pPr>
            <a:r>
              <a:rPr lang="en-US" sz="132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Purchase Order</a:t>
            </a:r>
          </a:p>
          <a:p>
            <a:pPr marL="411480" indent="-411480">
              <a:buAutoNum type="arabicPeriod"/>
            </a:pPr>
            <a:r>
              <a:rPr lang="en-IN" sz="132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InvoiceId</a:t>
            </a:r>
            <a:endParaRPr lang="en-IN" sz="132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411480" indent="-411480">
              <a:buAutoNum type="arabicPeriod"/>
            </a:pPr>
            <a:r>
              <a:rPr lang="en-US" sz="132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….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B56A14-6928-FD88-5DE6-F06DF6E48A09}"/>
              </a:ext>
            </a:extLst>
          </p:cNvPr>
          <p:cNvSpPr txBox="1"/>
          <p:nvPr/>
        </p:nvSpPr>
        <p:spPr>
          <a:xfrm>
            <a:off x="1453523" y="5455312"/>
            <a:ext cx="2524490" cy="121879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411480" indent="-411480">
              <a:buAutoNum type="arabicPeriod"/>
            </a:pPr>
            <a:r>
              <a:rPr lang="en-US" sz="132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Contact Names</a:t>
            </a:r>
          </a:p>
          <a:p>
            <a:pPr marL="411480" indent="-411480">
              <a:buAutoNum type="arabicPeriod"/>
            </a:pPr>
            <a:r>
              <a:rPr lang="en-US" sz="132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First Name</a:t>
            </a:r>
          </a:p>
          <a:p>
            <a:pPr marL="411480" indent="-411480">
              <a:buAutoNum type="arabicPeriod"/>
            </a:pPr>
            <a:r>
              <a:rPr lang="en-US" sz="132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Last Name</a:t>
            </a:r>
          </a:p>
          <a:p>
            <a:pPr marL="411480" indent="-411480">
              <a:buAutoNum type="arabicPeriod"/>
            </a:pPr>
            <a:r>
              <a:rPr lang="en-IN" sz="132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Company Name</a:t>
            </a:r>
          </a:p>
          <a:p>
            <a:pPr marL="411480" indent="-411480">
              <a:buAutoNum type="arabicPeriod"/>
            </a:pPr>
            <a:r>
              <a:rPr lang="en-IN" sz="132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Department(s) </a:t>
            </a:r>
          </a:p>
          <a:p>
            <a:pPr marL="411480" indent="-411480">
              <a:buAutoNum type="arabicPeriod"/>
            </a:pPr>
            <a:r>
              <a:rPr lang="en-US" sz="132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…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566448A6-46FD-F7BF-DBD0-B41745AB6CE4}"/>
              </a:ext>
            </a:extLst>
          </p:cNvPr>
          <p:cNvSpPr txBox="1">
            <a:spLocks/>
          </p:cNvSpPr>
          <p:nvPr/>
        </p:nvSpPr>
        <p:spPr>
          <a:xfrm>
            <a:off x="800230" y="566605"/>
            <a:ext cx="10085483" cy="797751"/>
          </a:xfrm>
          <a:prstGeom prst="rect">
            <a:avLst/>
          </a:prstGeom>
        </p:spPr>
        <p:txBody>
          <a:bodyPr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4320">
                <a:solidFill>
                  <a:schemeClr val="tx1"/>
                </a:solidFill>
              </a:rPr>
              <a:t>Azure Applied AI Services</a:t>
            </a:r>
          </a:p>
        </p:txBody>
      </p:sp>
    </p:spTree>
    <p:extLst>
      <p:ext uri="{BB962C8B-B14F-4D97-AF65-F5344CB8AC3E}">
        <p14:creationId xmlns:p14="http://schemas.microsoft.com/office/powerpoint/2010/main" val="21702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CFD070-13BB-634E-C16D-FC374DBB0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43751" cy="598305"/>
          </a:xfrm>
        </p:spPr>
        <p:txBody>
          <a:bodyPr/>
          <a:lstStyle/>
          <a:p>
            <a:r>
              <a:rPr lang="en-US" dirty="0"/>
              <a:t>Bounding polygon</a:t>
            </a:r>
          </a:p>
        </p:txBody>
      </p:sp>
      <p:pic>
        <p:nvPicPr>
          <p:cNvPr id="14" name="Picture 1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F3B6EE2-9780-32B0-4BFF-45B39EFA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72" y="1895605"/>
            <a:ext cx="5577727" cy="52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10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CFD070-13BB-634E-C16D-FC374DBB0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43751" cy="598305"/>
          </a:xfrm>
        </p:spPr>
        <p:txBody>
          <a:bodyPr/>
          <a:lstStyle/>
          <a:p>
            <a:r>
              <a:rPr lang="en-US" dirty="0"/>
              <a:t>Bounding polygon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92F9BE4-FE18-AF47-AD33-EF2E82F6A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0" y="1729926"/>
            <a:ext cx="5234062" cy="5243719"/>
          </a:xfrm>
          <a:prstGeom prst="rect">
            <a:avLst/>
          </a:prstGeom>
        </p:spPr>
      </p:pic>
      <p:pic>
        <p:nvPicPr>
          <p:cNvPr id="10" name="Picture 9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13863166-3862-3374-4BA0-E221E2F2F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439005"/>
            <a:ext cx="43815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3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CFD070-13BB-634E-C16D-FC374DBB0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43751" cy="598305"/>
          </a:xfrm>
        </p:spPr>
        <p:txBody>
          <a:bodyPr/>
          <a:lstStyle/>
          <a:p>
            <a:r>
              <a:rPr lang="en-US" dirty="0"/>
              <a:t>Can I train my own model?</a:t>
            </a:r>
          </a:p>
        </p:txBody>
      </p:sp>
      <p:pic>
        <p:nvPicPr>
          <p:cNvPr id="5" name="Graphic 4" descr="Comment Like with solid fill">
            <a:extLst>
              <a:ext uri="{FF2B5EF4-FFF2-40B4-BE49-F238E27FC236}">
                <a16:creationId xmlns:a16="http://schemas.microsoft.com/office/drawing/2014/main" id="{99D1D0F4-7156-6AD7-BD0E-E477177D7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69" y="1368127"/>
            <a:ext cx="3291840" cy="3291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BA98D-BD4A-DA7F-D72B-B1EE3F035D81}"/>
              </a:ext>
            </a:extLst>
          </p:cNvPr>
          <p:cNvSpPr txBox="1"/>
          <p:nvPr/>
        </p:nvSpPr>
        <p:spPr>
          <a:xfrm>
            <a:off x="4258933" y="2368505"/>
            <a:ext cx="9131602" cy="11966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/>
              <a:t>Form recognizer has been developed keeping customization aspect at the forefront.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/>
              <a:t>To create a model a minimum of 5 documents are needed..</a:t>
            </a:r>
          </a:p>
        </p:txBody>
      </p:sp>
    </p:spTree>
    <p:extLst>
      <p:ext uri="{BB962C8B-B14F-4D97-AF65-F5344CB8AC3E}">
        <p14:creationId xmlns:p14="http://schemas.microsoft.com/office/powerpoint/2010/main" val="3873233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2286608"/>
            <a:ext cx="7837714" cy="2437590"/>
          </a:xfrm>
        </p:spPr>
        <p:txBody>
          <a:bodyPr/>
          <a:lstStyle/>
          <a:p>
            <a:r>
              <a:rPr lang="en-IN" dirty="0"/>
              <a:t>Demo – Custom Models</a:t>
            </a:r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2286608"/>
            <a:ext cx="7837714" cy="2437590"/>
          </a:xfrm>
        </p:spPr>
        <p:txBody>
          <a:bodyPr/>
          <a:lstStyle/>
          <a:p>
            <a:r>
              <a:rPr lang="en-IN" dirty="0"/>
              <a:t>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0447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E776-558E-4A60-1A63-D389E6F9E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38"/>
            <a:ext cx="11065198" cy="59831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Higher the quality of the document, the better is the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65332-C0CB-C2E9-8B28-9F14CE4CBE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AZURE form recognizer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BBA0-42F7-F76D-2983-A5A7F1BBC601}"/>
              </a:ext>
            </a:extLst>
          </p:cNvPr>
          <p:cNvSpPr txBox="1"/>
          <p:nvPr/>
        </p:nvSpPr>
        <p:spPr>
          <a:xfrm>
            <a:off x="800231" y="1808266"/>
            <a:ext cx="12590824" cy="51855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92" dirty="0"/>
              <a:t>For best results, provide one clear photo or high-quality scan per document.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92" dirty="0"/>
              <a:t>Supported file formats: JPEG/JPG, PNG, BMP, TIFF, and PDF (text-embedded or scanned). Text-embedded PDFs are best to eliminate the possibility of error in character extraction and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92" dirty="0"/>
              <a:t>For PDF and TIFF, up to 2000 pages can be processed (with a free tier subscription, only the first two pages are processed).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92" dirty="0"/>
              <a:t>The file size must be less than 500 MB for paid (S0) tier and 4 MB for free (F0) tier.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92" dirty="0"/>
              <a:t>Image dimensions must be between 50 x 50 pixels and 10,000 x 10,000 pixels.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92" dirty="0"/>
              <a:t>PDF dimensions are up to 17 x 17 inches, corresponding to Legal or A3 paper size, or smaller.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92" dirty="0"/>
              <a:t>The total size of the training data is 500 pages or less.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92" dirty="0"/>
              <a:t>If your PDFs are password-locked, you must remove the lock before submission.</a:t>
            </a:r>
          </a:p>
          <a:p>
            <a:pPr algn="l"/>
            <a:endParaRPr lang="en-US" sz="259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8875D-2FB9-E7D9-A062-13E3F4626429}"/>
              </a:ext>
            </a:extLst>
          </p:cNvPr>
          <p:cNvSpPr txBox="1"/>
          <p:nvPr/>
        </p:nvSpPr>
        <p:spPr>
          <a:xfrm>
            <a:off x="1171182" y="6665780"/>
            <a:ext cx="13241194" cy="79778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2592" dirty="0">
                <a:solidFill>
                  <a:srgbClr val="FF0000"/>
                </a:solidFill>
              </a:rPr>
              <a:t>Source: </a:t>
            </a:r>
            <a:r>
              <a:rPr lang="en-US" sz="2592" dirty="0"/>
              <a:t>https://</a:t>
            </a:r>
            <a:r>
              <a:rPr lang="en-US" sz="2592" dirty="0" err="1"/>
              <a:t>docs.microsoft.com</a:t>
            </a:r>
            <a:r>
              <a:rPr lang="en-US" sz="2592" dirty="0"/>
              <a:t>/</a:t>
            </a:r>
            <a:r>
              <a:rPr lang="en-US" sz="2592" dirty="0" err="1"/>
              <a:t>en</a:t>
            </a:r>
            <a:r>
              <a:rPr lang="en-US" sz="2592" dirty="0"/>
              <a:t>-us/azure/applied-ai-services/form-recognizer/concept-id-document</a:t>
            </a:r>
          </a:p>
        </p:txBody>
      </p:sp>
    </p:spTree>
    <p:extLst>
      <p:ext uri="{BB962C8B-B14F-4D97-AF65-F5344CB8AC3E}">
        <p14:creationId xmlns:p14="http://schemas.microsoft.com/office/powerpoint/2010/main" val="92759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6E4B6F9-5CBE-EEC0-088C-04A5B92FB13C}"/>
              </a:ext>
            </a:extLst>
          </p:cNvPr>
          <p:cNvSpPr/>
          <p:nvPr/>
        </p:nvSpPr>
        <p:spPr bwMode="auto">
          <a:xfrm>
            <a:off x="2852928" y="1301060"/>
            <a:ext cx="6583680" cy="5125865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endParaRPr lang="en-US" sz="288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CE776-558E-4A60-1A63-D389E6F9E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439" y="378790"/>
            <a:ext cx="10589591" cy="598318"/>
          </a:xfrm>
        </p:spPr>
        <p:txBody>
          <a:bodyPr/>
          <a:lstStyle/>
          <a:p>
            <a:r>
              <a:rPr lang="en-US" dirty="0"/>
              <a:t>Real-time integration pattern</a:t>
            </a:r>
          </a:p>
        </p:txBody>
      </p:sp>
      <p:pic>
        <p:nvPicPr>
          <p:cNvPr id="5" name="Graphic 4" descr="Internet with solid fill">
            <a:extLst>
              <a:ext uri="{FF2B5EF4-FFF2-40B4-BE49-F238E27FC236}">
                <a16:creationId xmlns:a16="http://schemas.microsoft.com/office/drawing/2014/main" id="{5C14740D-E2D2-42D1-E0AB-130265F3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" y="3158599"/>
            <a:ext cx="1097280" cy="109728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8D9D06D6-F22C-CF3D-17F2-44A1A38E9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3990" y="5011981"/>
            <a:ext cx="1097280" cy="1097280"/>
          </a:xfrm>
          <a:prstGeom prst="rect">
            <a:avLst/>
          </a:prstGeom>
        </p:spPr>
      </p:pic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4B48233F-9718-A42F-9307-02AFACB04E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66" y="3136156"/>
            <a:ext cx="1097280" cy="1097280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2FCF5015-7FA5-B156-9692-6384AF5163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7536" y="3136156"/>
            <a:ext cx="1097280" cy="1097280"/>
          </a:xfrm>
          <a:prstGeom prst="rect">
            <a:avLst/>
          </a:prstGeom>
        </p:spPr>
      </p:pic>
      <p:pic>
        <p:nvPicPr>
          <p:cNvPr id="14" name="Graphic 13" descr="Gears with solid fill">
            <a:extLst>
              <a:ext uri="{FF2B5EF4-FFF2-40B4-BE49-F238E27FC236}">
                <a16:creationId xmlns:a16="http://schemas.microsoft.com/office/drawing/2014/main" id="{4FB4E46F-BE12-D1B3-6D6C-99ABD96E1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9830" y="5011981"/>
            <a:ext cx="1097280" cy="1097280"/>
          </a:xfrm>
          <a:prstGeom prst="rect">
            <a:avLst/>
          </a:prstGeom>
        </p:spPr>
      </p:pic>
      <p:pic>
        <p:nvPicPr>
          <p:cNvPr id="16" name="Graphic 15" descr="Syncing cloud with solid fill">
            <a:extLst>
              <a:ext uri="{FF2B5EF4-FFF2-40B4-BE49-F238E27FC236}">
                <a16:creationId xmlns:a16="http://schemas.microsoft.com/office/drawing/2014/main" id="{C1F8B08B-2622-2FFC-215A-116BEFCE6E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26327" y="3158599"/>
            <a:ext cx="1097280" cy="10972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896D70-F490-639A-0365-81DFD89F0EE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1645920" y="3684796"/>
            <a:ext cx="2052946" cy="22444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47CFAE-622D-8FC7-6A8E-FA73D4C80BC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796146" y="3684796"/>
            <a:ext cx="1221390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B8DB04-4210-AB26-0504-D78F705C813F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4816" y="3684796"/>
            <a:ext cx="3011512" cy="22444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B74D32-8090-AB64-7B9B-EF8C082BC5C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6558471" y="4233435"/>
            <a:ext cx="7705" cy="778546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85B662-A0CB-5AEF-A3B0-EFAAC8B36FC9}"/>
              </a:ext>
            </a:extLst>
          </p:cNvPr>
          <p:cNvCxnSpPr>
            <a:stCxn id="14" idx="3"/>
            <a:endCxn id="9" idx="1"/>
          </p:cNvCxnSpPr>
          <p:nvPr/>
        </p:nvCxnSpPr>
        <p:spPr>
          <a:xfrm>
            <a:off x="7107111" y="5560621"/>
            <a:ext cx="91687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riefcase with solid fill">
            <a:extLst>
              <a:ext uri="{FF2B5EF4-FFF2-40B4-BE49-F238E27FC236}">
                <a16:creationId xmlns:a16="http://schemas.microsoft.com/office/drawing/2014/main" id="{B713AFA4-7A25-698C-DEB1-6BD3FF27D1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17536" y="1602340"/>
            <a:ext cx="1097280" cy="1097280"/>
          </a:xfrm>
          <a:prstGeom prst="rect">
            <a:avLst/>
          </a:prstGeom>
        </p:spPr>
      </p:pic>
      <p:pic>
        <p:nvPicPr>
          <p:cNvPr id="38" name="Graphic 37" descr="Eye Scan with solid fill">
            <a:extLst>
              <a:ext uri="{FF2B5EF4-FFF2-40B4-BE49-F238E27FC236}">
                <a16:creationId xmlns:a16="http://schemas.microsoft.com/office/drawing/2014/main" id="{73FBA7DE-B9C8-504A-CBC1-608CB11F68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98866" y="1697699"/>
            <a:ext cx="1097280" cy="109728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9DD1E6-447E-5B9A-4580-98B017E6A7B3}"/>
              </a:ext>
            </a:extLst>
          </p:cNvPr>
          <p:cNvCxnSpPr>
            <a:stCxn id="11" idx="0"/>
          </p:cNvCxnSpPr>
          <p:nvPr/>
        </p:nvCxnSpPr>
        <p:spPr>
          <a:xfrm flipV="1">
            <a:off x="4247506" y="2736432"/>
            <a:ext cx="0" cy="399724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5BDA3D-2A59-FE8D-FC0E-4D0B6C953F70}"/>
              </a:ext>
            </a:extLst>
          </p:cNvPr>
          <p:cNvCxnSpPr>
            <a:stCxn id="13" idx="0"/>
            <a:endCxn id="36" idx="2"/>
          </p:cNvCxnSpPr>
          <p:nvPr/>
        </p:nvCxnSpPr>
        <p:spPr>
          <a:xfrm flipV="1">
            <a:off x="6566176" y="2699620"/>
            <a:ext cx="0" cy="436536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1D330F0-452A-A01B-67A6-79BBB08804AF}"/>
              </a:ext>
            </a:extLst>
          </p:cNvPr>
          <p:cNvSpPr txBox="1"/>
          <p:nvPr/>
        </p:nvSpPr>
        <p:spPr>
          <a:xfrm>
            <a:off x="4999550" y="1143770"/>
            <a:ext cx="2398340" cy="295466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l"/>
            <a:r>
              <a:rPr lang="en-US" sz="1920" spc="360" dirty="0"/>
              <a:t>YOUR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3D99A1-2457-F3DF-016B-0A94A355F22B}"/>
              </a:ext>
            </a:extLst>
          </p:cNvPr>
          <p:cNvSpPr txBox="1"/>
          <p:nvPr/>
        </p:nvSpPr>
        <p:spPr>
          <a:xfrm>
            <a:off x="3557628" y="4255879"/>
            <a:ext cx="130068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Web Server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4A193-CF51-FADD-FF45-8C62CFB7CBA4}"/>
              </a:ext>
            </a:extLst>
          </p:cNvPr>
          <p:cNvSpPr txBox="1"/>
          <p:nvPr/>
        </p:nvSpPr>
        <p:spPr>
          <a:xfrm>
            <a:off x="5814132" y="6083428"/>
            <a:ext cx="130068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Rules Engine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FC94A-B00D-5545-3ADF-45FF3E526FAF}"/>
              </a:ext>
            </a:extLst>
          </p:cNvPr>
          <p:cNvSpPr txBox="1"/>
          <p:nvPr/>
        </p:nvSpPr>
        <p:spPr>
          <a:xfrm>
            <a:off x="7922288" y="6071611"/>
            <a:ext cx="130068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Rules Engine DB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975008-CE24-8583-666C-3BAF22860D4B}"/>
              </a:ext>
            </a:extLst>
          </p:cNvPr>
          <p:cNvSpPr txBox="1"/>
          <p:nvPr/>
        </p:nvSpPr>
        <p:spPr>
          <a:xfrm>
            <a:off x="10007656" y="4156030"/>
            <a:ext cx="130068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Form Recognizer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106429-58CA-F92D-E3F7-D970F06C7E60}"/>
              </a:ext>
            </a:extLst>
          </p:cNvPr>
          <p:cNvSpPr txBox="1"/>
          <p:nvPr/>
        </p:nvSpPr>
        <p:spPr>
          <a:xfrm>
            <a:off x="5915834" y="2705022"/>
            <a:ext cx="130068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Document Store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6ED740-3458-21C4-9C59-39AFBE26CE85}"/>
              </a:ext>
            </a:extLst>
          </p:cNvPr>
          <p:cNvSpPr txBox="1"/>
          <p:nvPr/>
        </p:nvSpPr>
        <p:spPr>
          <a:xfrm>
            <a:off x="3639638" y="2805780"/>
            <a:ext cx="130068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Virus Scanner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799386-8D9B-7C65-1408-560DB36C2051}"/>
              </a:ext>
            </a:extLst>
          </p:cNvPr>
          <p:cNvSpPr txBox="1"/>
          <p:nvPr/>
        </p:nvSpPr>
        <p:spPr>
          <a:xfrm>
            <a:off x="5548032" y="4204453"/>
            <a:ext cx="2070985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Document Management Service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FDB86F-6550-70AA-AB34-6E6D5E6EE8CA}"/>
              </a:ext>
            </a:extLst>
          </p:cNvPr>
          <p:cNvSpPr txBox="1"/>
          <p:nvPr/>
        </p:nvSpPr>
        <p:spPr>
          <a:xfrm>
            <a:off x="342538" y="4248363"/>
            <a:ext cx="143380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Your Application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312C4D-0DE6-5647-E758-68CC430A4F97}"/>
              </a:ext>
            </a:extLst>
          </p:cNvPr>
          <p:cNvSpPr/>
          <p:nvPr/>
        </p:nvSpPr>
        <p:spPr bwMode="auto">
          <a:xfrm>
            <a:off x="2281881" y="3245289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2D302-72CF-B818-968B-A44F1805E523}"/>
              </a:ext>
            </a:extLst>
          </p:cNvPr>
          <p:cNvSpPr/>
          <p:nvPr/>
        </p:nvSpPr>
        <p:spPr bwMode="auto">
          <a:xfrm>
            <a:off x="4452285" y="2955891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3BB3EA-350D-86A6-DDA8-2284C823770D}"/>
              </a:ext>
            </a:extLst>
          </p:cNvPr>
          <p:cNvSpPr/>
          <p:nvPr/>
        </p:nvSpPr>
        <p:spPr bwMode="auto">
          <a:xfrm>
            <a:off x="5447485" y="3363152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09B70A-9440-8431-CD17-B0CCA18A7D29}"/>
              </a:ext>
            </a:extLst>
          </p:cNvPr>
          <p:cNvSpPr/>
          <p:nvPr/>
        </p:nvSpPr>
        <p:spPr bwMode="auto">
          <a:xfrm>
            <a:off x="6872655" y="2899184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33D2677-77DD-5DE7-37DB-24D6574C25EB}"/>
              </a:ext>
            </a:extLst>
          </p:cNvPr>
          <p:cNvSpPr/>
          <p:nvPr/>
        </p:nvSpPr>
        <p:spPr bwMode="auto">
          <a:xfrm>
            <a:off x="8478307" y="3348067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A2EDEC-1C4F-695E-3DF2-9B4C80174E79}"/>
              </a:ext>
            </a:extLst>
          </p:cNvPr>
          <p:cNvSpPr/>
          <p:nvPr/>
        </p:nvSpPr>
        <p:spPr bwMode="auto">
          <a:xfrm>
            <a:off x="6694379" y="4535870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2B7262-F491-50E2-A93B-51232DE6B430}"/>
              </a:ext>
            </a:extLst>
          </p:cNvPr>
          <p:cNvSpPr/>
          <p:nvPr/>
        </p:nvSpPr>
        <p:spPr bwMode="auto">
          <a:xfrm>
            <a:off x="7370281" y="5221690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2186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latin typeface="Segoe UI"/>
                <a:cs typeface="Segoe UI"/>
              </a:rPr>
              <a:t>Hanuma Pedaprolu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/>
                <a:cs typeface="Segoe UI"/>
              </a:rPr>
              <a:t>Solution Architect</a:t>
            </a:r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45759FC-9F9B-BD66-2949-65A1E16155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prstGeom prst="ellipse">
            <a:avLst/>
          </a:prstGeom>
        </p:spPr>
      </p:pic>
      <p:pic>
        <p:nvPicPr>
          <p:cNvPr id="2" name="Picture 1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A8FDC59-535E-F43A-3D60-0AF1D8CA9C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11" y="5143536"/>
            <a:ext cx="2488815" cy="8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6E4B6F9-5CBE-EEC0-088C-04A5B92FB13C}"/>
              </a:ext>
            </a:extLst>
          </p:cNvPr>
          <p:cNvSpPr/>
          <p:nvPr/>
        </p:nvSpPr>
        <p:spPr bwMode="auto">
          <a:xfrm>
            <a:off x="2852928" y="1301060"/>
            <a:ext cx="6583680" cy="5125865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endParaRPr lang="en-US" sz="288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8D9D06D6-F22C-CF3D-17F2-44A1A38E9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3990" y="5011981"/>
            <a:ext cx="1097280" cy="1097280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2FCF5015-7FA5-B156-9692-6384AF51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7536" y="3136156"/>
            <a:ext cx="1097280" cy="1097280"/>
          </a:xfrm>
          <a:prstGeom prst="rect">
            <a:avLst/>
          </a:prstGeom>
        </p:spPr>
      </p:pic>
      <p:pic>
        <p:nvPicPr>
          <p:cNvPr id="14" name="Graphic 13" descr="Gears with solid fill">
            <a:extLst>
              <a:ext uri="{FF2B5EF4-FFF2-40B4-BE49-F238E27FC236}">
                <a16:creationId xmlns:a16="http://schemas.microsoft.com/office/drawing/2014/main" id="{4FB4E46F-BE12-D1B3-6D6C-99ABD96E1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9830" y="5011981"/>
            <a:ext cx="1097280" cy="1097280"/>
          </a:xfrm>
          <a:prstGeom prst="rect">
            <a:avLst/>
          </a:prstGeom>
        </p:spPr>
      </p:pic>
      <p:pic>
        <p:nvPicPr>
          <p:cNvPr id="16" name="Graphic 15" descr="Syncing cloud with solid fill">
            <a:extLst>
              <a:ext uri="{FF2B5EF4-FFF2-40B4-BE49-F238E27FC236}">
                <a16:creationId xmlns:a16="http://schemas.microsoft.com/office/drawing/2014/main" id="{C1F8B08B-2622-2FFC-215A-116BEFCE6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6327" y="3158599"/>
            <a:ext cx="1097280" cy="109728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47CFAE-622D-8FC7-6A8E-FA73D4C80BC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796146" y="3684796"/>
            <a:ext cx="1221390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B8DB04-4210-AB26-0504-D78F705C813F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4816" y="3684796"/>
            <a:ext cx="3011512" cy="22444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B74D32-8090-AB64-7B9B-EF8C082BC5C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6558471" y="4233435"/>
            <a:ext cx="7705" cy="778546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85B662-A0CB-5AEF-A3B0-EFAAC8B36FC9}"/>
              </a:ext>
            </a:extLst>
          </p:cNvPr>
          <p:cNvCxnSpPr>
            <a:stCxn id="14" idx="3"/>
            <a:endCxn id="9" idx="1"/>
          </p:cNvCxnSpPr>
          <p:nvPr/>
        </p:nvCxnSpPr>
        <p:spPr>
          <a:xfrm>
            <a:off x="7107111" y="5560621"/>
            <a:ext cx="91687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1D330F0-452A-A01B-67A6-79BBB08804AF}"/>
              </a:ext>
            </a:extLst>
          </p:cNvPr>
          <p:cNvSpPr txBox="1"/>
          <p:nvPr/>
        </p:nvSpPr>
        <p:spPr>
          <a:xfrm>
            <a:off x="4999550" y="1143770"/>
            <a:ext cx="2398340" cy="295466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l"/>
            <a:r>
              <a:rPr lang="en-US" sz="1920" spc="360" dirty="0"/>
              <a:t>YOUR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3D99A1-2457-F3DF-016B-0A94A355F22B}"/>
              </a:ext>
            </a:extLst>
          </p:cNvPr>
          <p:cNvSpPr txBox="1"/>
          <p:nvPr/>
        </p:nvSpPr>
        <p:spPr>
          <a:xfrm>
            <a:off x="3557628" y="4255879"/>
            <a:ext cx="130068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Batch Process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4A193-CF51-FADD-FF45-8C62CFB7CBA4}"/>
              </a:ext>
            </a:extLst>
          </p:cNvPr>
          <p:cNvSpPr txBox="1"/>
          <p:nvPr/>
        </p:nvSpPr>
        <p:spPr>
          <a:xfrm>
            <a:off x="5814132" y="6083428"/>
            <a:ext cx="130068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Rules Engine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FC94A-B00D-5545-3ADF-45FF3E526FAF}"/>
              </a:ext>
            </a:extLst>
          </p:cNvPr>
          <p:cNvSpPr txBox="1"/>
          <p:nvPr/>
        </p:nvSpPr>
        <p:spPr>
          <a:xfrm>
            <a:off x="7922288" y="6071611"/>
            <a:ext cx="130068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Rules Engine DB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975008-CE24-8583-666C-3BAF22860D4B}"/>
              </a:ext>
            </a:extLst>
          </p:cNvPr>
          <p:cNvSpPr txBox="1"/>
          <p:nvPr/>
        </p:nvSpPr>
        <p:spPr>
          <a:xfrm>
            <a:off x="10007656" y="4156030"/>
            <a:ext cx="130068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Form Recognizer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106429-58CA-F92D-E3F7-D970F06C7E60}"/>
              </a:ext>
            </a:extLst>
          </p:cNvPr>
          <p:cNvSpPr txBox="1"/>
          <p:nvPr/>
        </p:nvSpPr>
        <p:spPr>
          <a:xfrm>
            <a:off x="3628737" y="2438435"/>
            <a:ext cx="130068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Document Store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799386-8D9B-7C65-1408-560DB36C2051}"/>
              </a:ext>
            </a:extLst>
          </p:cNvPr>
          <p:cNvSpPr txBox="1"/>
          <p:nvPr/>
        </p:nvSpPr>
        <p:spPr>
          <a:xfrm>
            <a:off x="5548032" y="4204453"/>
            <a:ext cx="2070985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Document Management 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2D302-72CF-B818-968B-A44F1805E523}"/>
              </a:ext>
            </a:extLst>
          </p:cNvPr>
          <p:cNvSpPr/>
          <p:nvPr/>
        </p:nvSpPr>
        <p:spPr bwMode="auto">
          <a:xfrm>
            <a:off x="4411135" y="2726365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3BB3EA-350D-86A6-DDA8-2284C823770D}"/>
              </a:ext>
            </a:extLst>
          </p:cNvPr>
          <p:cNvSpPr/>
          <p:nvPr/>
        </p:nvSpPr>
        <p:spPr bwMode="auto">
          <a:xfrm>
            <a:off x="5447485" y="3363152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33D2677-77DD-5DE7-37DB-24D6574C25EB}"/>
              </a:ext>
            </a:extLst>
          </p:cNvPr>
          <p:cNvSpPr/>
          <p:nvPr/>
        </p:nvSpPr>
        <p:spPr bwMode="auto">
          <a:xfrm>
            <a:off x="8478307" y="3348067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A2EDEC-1C4F-695E-3DF2-9B4C80174E79}"/>
              </a:ext>
            </a:extLst>
          </p:cNvPr>
          <p:cNvSpPr/>
          <p:nvPr/>
        </p:nvSpPr>
        <p:spPr bwMode="auto">
          <a:xfrm>
            <a:off x="6694379" y="4535870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4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2B7262-F491-50E2-A93B-51232DE6B430}"/>
              </a:ext>
            </a:extLst>
          </p:cNvPr>
          <p:cNvSpPr/>
          <p:nvPr/>
        </p:nvSpPr>
        <p:spPr bwMode="auto">
          <a:xfrm>
            <a:off x="7370281" y="5221690"/>
            <a:ext cx="284527" cy="235727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5</a:t>
            </a:r>
          </a:p>
        </p:txBody>
      </p:sp>
      <p:pic>
        <p:nvPicPr>
          <p:cNvPr id="37" name="Graphic 36" descr="Gears with solid fill">
            <a:extLst>
              <a:ext uri="{FF2B5EF4-FFF2-40B4-BE49-F238E27FC236}">
                <a16:creationId xmlns:a16="http://schemas.microsoft.com/office/drawing/2014/main" id="{53A50730-1BA9-3869-778F-E2390D567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0439" y="3158599"/>
            <a:ext cx="1097280" cy="1097280"/>
          </a:xfrm>
          <a:prstGeom prst="rect">
            <a:avLst/>
          </a:prstGeom>
        </p:spPr>
      </p:pic>
      <p:pic>
        <p:nvPicPr>
          <p:cNvPr id="39" name="Graphic 38" descr="Briefcase with solid fill">
            <a:extLst>
              <a:ext uri="{FF2B5EF4-FFF2-40B4-BE49-F238E27FC236}">
                <a16:creationId xmlns:a16="http://schemas.microsoft.com/office/drawing/2014/main" id="{9888C8F4-CF9B-26AD-97F8-C6ACFD0D31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0439" y="1308899"/>
            <a:ext cx="1097280" cy="10972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EA1BF3-0F37-E9D3-B744-1AD56498A1C2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V="1">
            <a:off x="4279079" y="2406180"/>
            <a:ext cx="0" cy="75242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BAD4A0C-4AA5-ED21-4546-A9CABF75AC09}"/>
              </a:ext>
            </a:extLst>
          </p:cNvPr>
          <p:cNvSpPr txBox="1">
            <a:spLocks/>
          </p:cNvSpPr>
          <p:nvPr/>
        </p:nvSpPr>
        <p:spPr>
          <a:xfrm>
            <a:off x="1059439" y="378790"/>
            <a:ext cx="10589591" cy="598318"/>
          </a:xfrm>
          <a:prstGeom prst="rect">
            <a:avLst/>
          </a:prstGeom>
        </p:spPr>
        <p:txBody>
          <a:bodyPr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4320" dirty="0"/>
              <a:t>Offline integration pattern</a:t>
            </a:r>
          </a:p>
        </p:txBody>
      </p:sp>
    </p:spTree>
    <p:extLst>
      <p:ext uri="{BB962C8B-B14F-4D97-AF65-F5344CB8AC3E}">
        <p14:creationId xmlns:p14="http://schemas.microsoft.com/office/powerpoint/2010/main" val="2631219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Hanuma Pedaprolu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@castasstring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B1BEB8-D3D1-07DB-C945-A4FFFE27AD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Source Code &amp;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7BCDA-2C79-E8F3-53A0-6946020E10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https://github.com/castasint/AzConf-WorkShop</a:t>
            </a:r>
            <a:endParaRPr lang="en-US" dirty="0"/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C003113-5092-40DF-9F55-ED688FF791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0230" y="2594865"/>
            <a:ext cx="10673313" cy="258534"/>
          </a:xfrm>
        </p:spPr>
        <p:txBody>
          <a:bodyPr/>
          <a:lstStyle/>
          <a:p>
            <a:r>
              <a:rPr lang="en-IN" b="1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Extracting information from documents leveraging the power of Azure Form Recognizer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1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none" strike="noStrike" dirty="0">
                <a:effectLst/>
                <a:latin typeface="Lato" panose="020F0502020204030203" pitchFamily="34" charset="0"/>
              </a:rPr>
              <a:t>Extracting information from documents leveraging the power of Azure Form Recognizer</a:t>
            </a:r>
            <a:endParaRPr lang="en-IN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120D37-582F-6903-267A-E4F1FE95F6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38"/>
            <a:ext cx="10972799" cy="598318"/>
          </a:xfrm>
        </p:spPr>
        <p:txBody>
          <a:bodyPr/>
          <a:lstStyle/>
          <a:p>
            <a:r>
              <a:rPr lang="en-IN" dirty="0"/>
              <a:t>What and How are we going to learn?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E0F27EE-EF8A-DCB4-0C35-99DC8723D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813137"/>
              </p:ext>
            </p:extLst>
          </p:nvPr>
        </p:nvGraphicFramePr>
        <p:xfrm>
          <a:off x="1035758" y="5162614"/>
          <a:ext cx="12195335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Programmer female with solid fill">
            <a:extLst>
              <a:ext uri="{FF2B5EF4-FFF2-40B4-BE49-F238E27FC236}">
                <a16:creationId xmlns:a16="http://schemas.microsoft.com/office/drawing/2014/main" id="{399C97DA-FE32-6006-82ED-16798E77B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4892" y="2419499"/>
            <a:ext cx="914400" cy="914400"/>
          </a:xfrm>
          <a:prstGeom prst="rect">
            <a:avLst/>
          </a:prstGeom>
        </p:spPr>
      </p:pic>
      <p:pic>
        <p:nvPicPr>
          <p:cNvPr id="13" name="Graphic 12" descr="Captain female with solid fill">
            <a:extLst>
              <a:ext uri="{FF2B5EF4-FFF2-40B4-BE49-F238E27FC236}">
                <a16:creationId xmlns:a16="http://schemas.microsoft.com/office/drawing/2014/main" id="{A5510CD0-D8E5-7A07-5082-D8D5D628D9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0661" y="2419499"/>
            <a:ext cx="914400" cy="914400"/>
          </a:xfrm>
          <a:prstGeom prst="rect">
            <a:avLst/>
          </a:prstGeom>
        </p:spPr>
      </p:pic>
      <p:pic>
        <p:nvPicPr>
          <p:cNvPr id="15" name="Graphic 14" descr="Police female with solid fill">
            <a:extLst>
              <a:ext uri="{FF2B5EF4-FFF2-40B4-BE49-F238E27FC236}">
                <a16:creationId xmlns:a16="http://schemas.microsoft.com/office/drawing/2014/main" id="{62682315-2FAE-3A15-78AC-C4C14D15D4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76987" y="241949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833659-2758-B68B-B481-AC7C5D4E67BF}"/>
              </a:ext>
            </a:extLst>
          </p:cNvPr>
          <p:cNvSpPr txBox="1"/>
          <p:nvPr/>
        </p:nvSpPr>
        <p:spPr>
          <a:xfrm>
            <a:off x="800230" y="3543296"/>
            <a:ext cx="14131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111269-4AED-2B0A-FBA1-2E610C6CC8FF}"/>
              </a:ext>
            </a:extLst>
          </p:cNvPr>
          <p:cNvCxnSpPr/>
          <p:nvPr/>
        </p:nvCxnSpPr>
        <p:spPr>
          <a:xfrm>
            <a:off x="2360316" y="2230956"/>
            <a:ext cx="0" cy="1643394"/>
          </a:xfrm>
          <a:prstGeom prst="line">
            <a:avLst/>
          </a:prstGeom>
          <a:ln w="57150">
            <a:solidFill>
              <a:schemeClr val="bg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C66540-75AE-29BF-EAC1-BD475306D828}"/>
              </a:ext>
            </a:extLst>
          </p:cNvPr>
          <p:cNvSpPr txBox="1"/>
          <p:nvPr/>
        </p:nvSpPr>
        <p:spPr>
          <a:xfrm>
            <a:off x="2572560" y="2764395"/>
            <a:ext cx="1731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1800" dirty="0"/>
              <a:t>An AI Solution without prior experience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EAD82B-54EE-8EDA-B115-CFBF89C7FCEB}"/>
              </a:ext>
            </a:extLst>
          </p:cNvPr>
          <p:cNvCxnSpPr/>
          <p:nvPr/>
        </p:nvCxnSpPr>
        <p:spPr>
          <a:xfrm>
            <a:off x="6233714" y="2188759"/>
            <a:ext cx="0" cy="1643394"/>
          </a:xfrm>
          <a:prstGeom prst="line">
            <a:avLst/>
          </a:prstGeom>
          <a:ln w="57150">
            <a:solidFill>
              <a:schemeClr val="bg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46427-5DED-E645-F8BD-101FCA9B051F}"/>
              </a:ext>
            </a:extLst>
          </p:cNvPr>
          <p:cNvSpPr txBox="1"/>
          <p:nvPr/>
        </p:nvSpPr>
        <p:spPr>
          <a:xfrm>
            <a:off x="6529085" y="2699010"/>
            <a:ext cx="1731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1800" dirty="0"/>
              <a:t>Key considerations for architecture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CFC8AD-470F-4919-09B9-C45EDC384804}"/>
              </a:ext>
            </a:extLst>
          </p:cNvPr>
          <p:cNvCxnSpPr/>
          <p:nvPr/>
        </p:nvCxnSpPr>
        <p:spPr>
          <a:xfrm>
            <a:off x="10730964" y="2188759"/>
            <a:ext cx="0" cy="1643394"/>
          </a:xfrm>
          <a:prstGeom prst="line">
            <a:avLst/>
          </a:prstGeom>
          <a:ln w="57150">
            <a:solidFill>
              <a:schemeClr val="bg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3219F7A-6CA9-9471-B1A4-C26F22719AB2}"/>
              </a:ext>
            </a:extLst>
          </p:cNvPr>
          <p:cNvSpPr txBox="1"/>
          <p:nvPr/>
        </p:nvSpPr>
        <p:spPr>
          <a:xfrm>
            <a:off x="11054044" y="2699010"/>
            <a:ext cx="1731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1800" dirty="0"/>
              <a:t>Key considerations for deployment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5F12BD-66D2-ED12-5E70-E4458035156B}"/>
              </a:ext>
            </a:extLst>
          </p:cNvPr>
          <p:cNvSpPr txBox="1"/>
          <p:nvPr/>
        </p:nvSpPr>
        <p:spPr>
          <a:xfrm>
            <a:off x="8892869" y="3443463"/>
            <a:ext cx="20746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DevOps </a:t>
            </a:r>
          </a:p>
          <a:p>
            <a:pPr algn="ctr"/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Engineers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D82015-ED9E-42AF-6E73-1EC414241A3A}"/>
              </a:ext>
            </a:extLst>
          </p:cNvPr>
          <p:cNvSpPr txBox="1"/>
          <p:nvPr/>
        </p:nvSpPr>
        <p:spPr>
          <a:xfrm>
            <a:off x="4769361" y="3469502"/>
            <a:ext cx="14131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Architects</a:t>
            </a:r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BB5326-449F-24E4-03E3-3BCBFA9A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38"/>
            <a:ext cx="9323483" cy="598318"/>
          </a:xfrm>
        </p:spPr>
        <p:txBody>
          <a:bodyPr/>
          <a:lstStyle/>
          <a:p>
            <a:r>
              <a:rPr lang="en-US" dirty="0"/>
              <a:t>Documents are everywhere..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42CF-781E-1B77-B531-887875E662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494904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Several </a:t>
            </a:r>
            <a:r>
              <a:rPr lang="en-US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businesses spend several 100s</a:t>
            </a:r>
            <a:r>
              <a:rPr lang="en-US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 of hours of </a:t>
            </a:r>
            <a:r>
              <a:rPr lang="en-US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human effort</a:t>
            </a:r>
            <a:r>
              <a:rPr lang="en-US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verifying documents</a:t>
            </a:r>
            <a:r>
              <a:rPr lang="en-US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 and making </a:t>
            </a:r>
            <a:r>
              <a:rPr lang="en-US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entries into their online </a:t>
            </a:r>
            <a:r>
              <a:rPr lang="en-US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systems</a:t>
            </a:r>
          </a:p>
          <a:p>
            <a:endParaRPr lang="en-US" dirty="0">
              <a:solidFill>
                <a:schemeClr val="tx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Templated Documents: </a:t>
            </a:r>
          </a:p>
          <a:p>
            <a:pPr marL="1354416" lvl="3" indent="-342900"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Aadhar </a:t>
            </a:r>
          </a:p>
          <a:p>
            <a:pPr marL="1354416" lvl="3" indent="-342900"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Passport</a:t>
            </a:r>
          </a:p>
          <a:p>
            <a:pPr marL="1354416" lvl="3" indent="-342900"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Drivers License</a:t>
            </a:r>
          </a:p>
          <a:p>
            <a:pPr marL="1354416" lvl="3" indent="-342900"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Admission Forms</a:t>
            </a:r>
          </a:p>
          <a:p>
            <a:pPr marL="1354416" lvl="3" indent="-342900"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Invoices</a:t>
            </a:r>
          </a:p>
          <a:p>
            <a:pPr marL="1354416" lvl="3" indent="-342900"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Organizational forms</a:t>
            </a:r>
          </a:p>
          <a:p>
            <a:pPr marL="1354416" lvl="3" indent="-342900"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…more!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solidFill>
                <a:schemeClr val="tx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08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BB5326-449F-24E4-03E3-3BCBFA9A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928" y="3200704"/>
            <a:ext cx="9323483" cy="914096"/>
          </a:xfrm>
        </p:spPr>
        <p:txBody>
          <a:bodyPr/>
          <a:lstStyle/>
          <a:p>
            <a:r>
              <a:rPr lang="en-US" sz="6600" dirty="0"/>
              <a:t>What if we were to do it?</a:t>
            </a:r>
          </a:p>
        </p:txBody>
      </p:sp>
    </p:spTree>
    <p:extLst>
      <p:ext uri="{BB962C8B-B14F-4D97-AF65-F5344CB8AC3E}">
        <p14:creationId xmlns:p14="http://schemas.microsoft.com/office/powerpoint/2010/main" val="7119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appy Diwali - Robot" descr="Happy Diwali - Robot">
            <a:hlinkClick r:id="" action="ppaction://media"/>
            <a:extLst>
              <a:ext uri="{FF2B5EF4-FFF2-40B4-BE49-F238E27FC236}">
                <a16:creationId xmlns:a16="http://schemas.microsoft.com/office/drawing/2014/main" id="{FE7EECD8-7843-FC33-1453-9EAED9B66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1"/>
            <a:ext cx="14625637" cy="82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4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BB5326-449F-24E4-03E3-3BCBFA9A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0412055" cy="59830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Form Recognizer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A3F7E-1F3B-1FED-899B-4D21E65F1DCF}"/>
              </a:ext>
            </a:extLst>
          </p:cNvPr>
          <p:cNvSpPr txBox="1"/>
          <p:nvPr/>
        </p:nvSpPr>
        <p:spPr>
          <a:xfrm>
            <a:off x="792909" y="4114800"/>
            <a:ext cx="11254957" cy="239334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IN" sz="2592" dirty="0"/>
              <a:t>Azure Form Recognizer is a cloud-based </a:t>
            </a:r>
            <a:r>
              <a:rPr lang="en-IN" sz="2592" u="sng" dirty="0"/>
              <a:t>Azure Applied AI Service </a:t>
            </a:r>
            <a:r>
              <a:rPr lang="en-IN" sz="2592" dirty="0"/>
              <a:t>that uses machine-learning models to extract key-value pairs, text, and tables from your documents. Form Recognizer </a:t>
            </a:r>
            <a:r>
              <a:rPr lang="en-IN" sz="2592" dirty="0" err="1"/>
              <a:t>analyzes</a:t>
            </a:r>
            <a:r>
              <a:rPr lang="en-IN" sz="2592" dirty="0"/>
              <a:t> your forms and documents, extracts text and data, maps field relationships as key-value pairs, and returns a structured JSON output - </a:t>
            </a:r>
            <a:r>
              <a:rPr lang="en-IN" sz="2592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IN" sz="2592" dirty="0"/>
              <a:t> </a:t>
            </a:r>
          </a:p>
          <a:p>
            <a:endParaRPr lang="en-IN" sz="2592" dirty="0"/>
          </a:p>
        </p:txBody>
      </p:sp>
      <p:pic>
        <p:nvPicPr>
          <p:cNvPr id="5" name="Graphic 4" descr="Syncing cloud with solid fill">
            <a:extLst>
              <a:ext uri="{FF2B5EF4-FFF2-40B4-BE49-F238E27FC236}">
                <a16:creationId xmlns:a16="http://schemas.microsoft.com/office/drawing/2014/main" id="{FAD7728A-24DA-5925-77B6-1BEB73E36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976" y="1826723"/>
            <a:ext cx="1097280" cy="1097280"/>
          </a:xfrm>
          <a:prstGeom prst="rect">
            <a:avLst/>
          </a:prstGeom>
        </p:spPr>
      </p:pic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BD44A1EF-DB82-AE0A-E802-F1F843082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7089" y="1739974"/>
            <a:ext cx="1097280" cy="109728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8E369172-BD54-EA56-D1E9-6597671AB8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9190" y="1810411"/>
            <a:ext cx="1097280" cy="1097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01D4D7-B28F-7C62-2D1A-2F6A875D6381}"/>
              </a:ext>
            </a:extLst>
          </p:cNvPr>
          <p:cNvSpPr txBox="1"/>
          <p:nvPr/>
        </p:nvSpPr>
        <p:spPr>
          <a:xfrm>
            <a:off x="792909" y="2884714"/>
            <a:ext cx="2184109" cy="79778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592" dirty="0"/>
              <a:t>Runs in the cloud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2DB5B-227A-BCC2-7F68-89F17C3C8511}"/>
              </a:ext>
            </a:extLst>
          </p:cNvPr>
          <p:cNvSpPr txBox="1"/>
          <p:nvPr/>
        </p:nvSpPr>
        <p:spPr>
          <a:xfrm>
            <a:off x="7127089" y="2837254"/>
            <a:ext cx="2184109" cy="79778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592" dirty="0"/>
              <a:t>Textual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70129-28D6-192A-E0B9-F9333E2EDF74}"/>
              </a:ext>
            </a:extLst>
          </p:cNvPr>
          <p:cNvSpPr txBox="1"/>
          <p:nvPr/>
        </p:nvSpPr>
        <p:spPr>
          <a:xfrm>
            <a:off x="10345776" y="2884715"/>
            <a:ext cx="2184109" cy="39889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592" dirty="0"/>
              <a:t>Table data</a:t>
            </a:r>
          </a:p>
        </p:txBody>
      </p:sp>
      <p:pic>
        <p:nvPicPr>
          <p:cNvPr id="13" name="Graphic 12" descr="Tag with solid fill">
            <a:extLst>
              <a:ext uri="{FF2B5EF4-FFF2-40B4-BE49-F238E27FC236}">
                <a16:creationId xmlns:a16="http://schemas.microsoft.com/office/drawing/2014/main" id="{11197902-0B2F-4FE1-AF23-33D08BDE7B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6545" y="1755648"/>
            <a:ext cx="1097280" cy="10972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3DDD08-0AE9-8348-324E-D77E3EA1ACC7}"/>
              </a:ext>
            </a:extLst>
          </p:cNvPr>
          <p:cNvSpPr txBox="1"/>
          <p:nvPr/>
        </p:nvSpPr>
        <p:spPr>
          <a:xfrm>
            <a:off x="4174882" y="2884715"/>
            <a:ext cx="1591055" cy="39889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592" dirty="0"/>
              <a:t>Key-Value</a:t>
            </a:r>
          </a:p>
        </p:txBody>
      </p:sp>
    </p:spTree>
    <p:extLst>
      <p:ext uri="{BB962C8B-B14F-4D97-AF65-F5344CB8AC3E}">
        <p14:creationId xmlns:p14="http://schemas.microsoft.com/office/powerpoint/2010/main" val="2375397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B3FB-9A55-3D96-6F65-19976261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26359151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711</Words>
  <Application>Microsoft Macintosh PowerPoint</Application>
  <PresentationFormat>Custom</PresentationFormat>
  <Paragraphs>146</Paragraphs>
  <Slides>23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Segoe UI Semibold</vt:lpstr>
      <vt:lpstr>Poppins Light</vt:lpstr>
      <vt:lpstr>Poppins</vt:lpstr>
      <vt:lpstr>Calibri</vt:lpstr>
      <vt:lpstr>Segoe UI</vt:lpstr>
      <vt:lpstr>Arial</vt:lpstr>
      <vt:lpstr>Wingdings</vt:lpstr>
      <vt:lpstr>Segoe UI Semibold (Headings)</vt:lpstr>
      <vt:lpstr>Calibri Light</vt:lpstr>
      <vt:lpstr>Lato</vt:lpstr>
      <vt:lpstr>Document template - Corp grid</vt:lpstr>
      <vt:lpstr>1_Document template - Corp grid</vt:lpstr>
      <vt:lpstr>PowerPoint Presentation</vt:lpstr>
      <vt:lpstr>Hanuma Pedaprolu</vt:lpstr>
      <vt:lpstr>Extracting information from documents leveraging the power of Azure Form Recognizer</vt:lpstr>
      <vt:lpstr>What and How are we going to learn?</vt:lpstr>
      <vt:lpstr>Documents are everywhere..</vt:lpstr>
      <vt:lpstr>What if we were to do it?</vt:lpstr>
      <vt:lpstr>PowerPoint Presentation</vt:lpstr>
      <vt:lpstr>Form Recognizer</vt:lpstr>
      <vt:lpstr>Demo</vt:lpstr>
      <vt:lpstr>Azure Applied AI Services</vt:lpstr>
      <vt:lpstr>PowerPoint Presentation</vt:lpstr>
      <vt:lpstr>PowerPoint Presentation</vt:lpstr>
      <vt:lpstr>Bounding polygon</vt:lpstr>
      <vt:lpstr>Bounding polygon</vt:lpstr>
      <vt:lpstr>Can I train my own model?</vt:lpstr>
      <vt:lpstr>Demo – Custom Models</vt:lpstr>
      <vt:lpstr>Key Considerations</vt:lpstr>
      <vt:lpstr>Higher the quality of the document, the better is the result</vt:lpstr>
      <vt:lpstr>Real-time integration pattern</vt:lpstr>
      <vt:lpstr>PowerPoint Presentation</vt:lpstr>
      <vt:lpstr>Q &amp; A</vt:lpstr>
      <vt:lpstr>Thank You!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12</cp:revision>
  <dcterms:created xsi:type="dcterms:W3CDTF">2020-10-17T05:30:34Z</dcterms:created>
  <dcterms:modified xsi:type="dcterms:W3CDTF">2022-10-21T08:21:30Z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